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2.xml" ContentType="application/vnd.ms-office.webextens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3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4" r:id="rId3"/>
    <p:sldId id="296" r:id="rId4"/>
    <p:sldId id="299" r:id="rId5"/>
    <p:sldId id="276" r:id="rId6"/>
    <p:sldId id="302" r:id="rId7"/>
    <p:sldId id="291" r:id="rId8"/>
    <p:sldId id="283" r:id="rId9"/>
    <p:sldId id="286" r:id="rId10"/>
    <p:sldId id="303" r:id="rId11"/>
    <p:sldId id="292" r:id="rId12"/>
    <p:sldId id="278" r:id="rId13"/>
    <p:sldId id="294" r:id="rId14"/>
    <p:sldId id="300" r:id="rId15"/>
    <p:sldId id="27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0F7"/>
    <a:srgbClr val="7FD2F5"/>
    <a:srgbClr val="E4F5FB"/>
    <a:srgbClr val="156082"/>
    <a:srgbClr val="E7EE0A"/>
    <a:srgbClr val="E3F4FA"/>
    <a:srgbClr val="859FAD"/>
    <a:srgbClr val="4A5EE6"/>
    <a:srgbClr val="132BDC"/>
    <a:srgbClr val="DC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7F11D-0510-C025-8EF1-2570DD3B4C08}" v="368" dt="2025-12-08T02:37:35.147"/>
    <p1510:client id="{1FD616F1-82C5-5644-A223-96D03AE13AE7}" v="3" dt="2025-12-07T18:06:29.359"/>
    <p1510:client id="{28866E65-C0C7-01D3-AB8B-17AE81A1E10F}" v="556" dt="2025-12-07T22:21:46.364"/>
    <p1510:client id="{3AD9284E-8A07-D545-B914-205700FF96BF}" v="2625" dt="2025-12-08T02:41:07.515"/>
    <p1510:client id="{613B683A-F839-3668-395A-7368754FA754}" v="3" dt="2025-12-07T20:44:54.407"/>
    <p1510:client id="{7B5592B4-8FA6-56B3-D7BB-DAE50D3EDB46}" v="23" dt="2025-12-08T02:41:32.854"/>
    <p1510:client id="{D36E2A31-7EA8-4CAE-A9FC-F64A8FFC22B8}" v="302" dt="2025-12-08T00:06:50.219"/>
    <p1510:client id="{F5C18EE3-4192-AD4B-F2A7-0F44C7FB165A}" v="680" dt="2025-12-08T00:44:36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1"/>
  </p:normalViewPr>
  <p:slideViewPr>
    <p:cSldViewPr snapToGrid="0">
      <p:cViewPr varScale="1">
        <p:scale>
          <a:sx n="119" d="100"/>
          <a:sy n="119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29169-16F8-CF42-831D-359A3033B63E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7F4FB3-4B7E-5B47-A9C5-13CAE8455084}">
      <dgm:prSet phldrT="[Text]" custT="1"/>
      <dgm:spPr>
        <a:solidFill>
          <a:srgbClr val="156082"/>
        </a:solidFill>
      </dgm:spPr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1" i="0" u="none" kern="120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0" u="none" kern="120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For Lenders</a:t>
          </a:r>
        </a:p>
        <a:p>
          <a:pPr marL="0"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Alternative home improvement product</a:t>
          </a:r>
        </a:p>
        <a:p>
          <a:pPr marL="0"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</a:t>
          </a:r>
          <a:r>
            <a:rPr lang="en-US" sz="1800" b="0" i="0" u="none" kern="120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→ 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DTI counseling &amp; pre-qualification programs</a:t>
          </a:r>
        </a:p>
        <a:p>
          <a:pPr marL="0"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gm:t>
    </dgm:pt>
    <dgm:pt modelId="{50519E96-D50F-4A42-91FC-73E2D14B4B86}" type="parTrans" cxnId="{154E1847-72D5-2E4C-AD38-EF52D7F283B1}">
      <dgm:prSet/>
      <dgm:spPr/>
      <dgm:t>
        <a:bodyPr/>
        <a:lstStyle/>
        <a:p>
          <a:endParaRPr lang="en-US"/>
        </a:p>
      </dgm:t>
    </dgm:pt>
    <dgm:pt modelId="{C1DA0762-C06A-6A4D-B0A9-60E287A4E076}" type="sibTrans" cxnId="{154E1847-72D5-2E4C-AD38-EF52D7F283B1}">
      <dgm:prSet/>
      <dgm:spPr/>
      <dgm:t>
        <a:bodyPr/>
        <a:lstStyle/>
        <a:p>
          <a:endParaRPr lang="en-US"/>
        </a:p>
      </dgm:t>
    </dgm:pt>
    <dgm:pt modelId="{07E3440F-00C0-2243-8CD7-123F643605C2}">
      <dgm:prSet phldrT="[Text]" custT="1"/>
      <dgm:spPr/>
      <dgm:t>
        <a:bodyPr/>
        <a:lstStyle/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1800" b="1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For Policy</a:t>
          </a:r>
        </a:p>
        <a:p>
          <a:pPr marL="0"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Fund literacy programs for &lt;$50K earners</a:t>
          </a:r>
        </a:p>
        <a:p>
          <a:pPr marL="0"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Expand first-time buyer assistance</a:t>
          </a:r>
        </a:p>
      </dgm:t>
    </dgm:pt>
    <dgm:pt modelId="{C0214CB1-C68A-284D-9A18-DC120631CACC}" type="parTrans" cxnId="{D6461D36-06EC-2749-A1D4-072F55A94EA6}">
      <dgm:prSet/>
      <dgm:spPr/>
      <dgm:t>
        <a:bodyPr/>
        <a:lstStyle/>
        <a:p>
          <a:endParaRPr lang="en-US"/>
        </a:p>
      </dgm:t>
    </dgm:pt>
    <dgm:pt modelId="{C2329690-FFA7-C444-A6B4-BBDE7A895931}" type="sibTrans" cxnId="{D6461D36-06EC-2749-A1D4-072F55A94EA6}">
      <dgm:prSet/>
      <dgm:spPr/>
      <dgm:t>
        <a:bodyPr/>
        <a:lstStyle/>
        <a:p>
          <a:endParaRPr lang="en-US"/>
        </a:p>
      </dgm:t>
    </dgm:pt>
    <dgm:pt modelId="{A2FE9013-EC48-E94E-9CFB-0341C48D135B}">
      <dgm:prSet custT="1"/>
      <dgm:spPr/>
      <dgm:t>
        <a:bodyPr/>
        <a:lstStyle/>
        <a:p>
          <a:pPr>
            <a:buNone/>
          </a:pPr>
          <a:r>
            <a:rPr lang="en-US" sz="1800" b="1" i="0" u="none">
              <a:latin typeface="Times New Roman" panose="02020603050405020304" pitchFamily="18" charset="0"/>
              <a:cs typeface="Times New Roman" panose="02020603050405020304" pitchFamily="18" charset="0"/>
            </a:rPr>
            <a:t>For Borrowers</a:t>
          </a:r>
        </a:p>
        <a:p>
          <a:pPr>
            <a:buNone/>
          </a:pPr>
          <a:r>
            <a:rPr lang="en-US" sz="1800" b="0" i="0" u="none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/>
            <a:t>Target 20%+ down payment</a:t>
          </a:r>
        </a:p>
        <a:p>
          <a:pPr>
            <a:buNone/>
          </a:pPr>
          <a:r>
            <a:rPr lang="en-US" sz="1600" b="0" i="0" u="none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>
              <a:latin typeface="+mn-lt"/>
              <a:cs typeface="Times New Roman" panose="02020603050405020304" pitchFamily="18" charset="0"/>
            </a:rPr>
            <a:t>Build credit score above 680</a:t>
          </a:r>
          <a:endParaRPr lang="en-US" sz="1600" b="1" i="0" u="none">
            <a:latin typeface="+mn-lt"/>
            <a:cs typeface="Times New Roman" panose="02020603050405020304" pitchFamily="18" charset="0"/>
          </a:endParaRPr>
        </a:p>
      </dgm:t>
    </dgm:pt>
    <dgm:pt modelId="{7EB89E64-19BE-A542-A8E7-4D896AA21A5E}" type="parTrans" cxnId="{8640B014-ABF0-7E47-BEC2-496E0052535C}">
      <dgm:prSet/>
      <dgm:spPr/>
      <dgm:t>
        <a:bodyPr/>
        <a:lstStyle/>
        <a:p>
          <a:endParaRPr lang="en-US"/>
        </a:p>
      </dgm:t>
    </dgm:pt>
    <dgm:pt modelId="{AE045E33-96BD-5349-BB0B-A49FBFFE1E07}" type="sibTrans" cxnId="{8640B014-ABF0-7E47-BEC2-496E0052535C}">
      <dgm:prSet/>
      <dgm:spPr/>
      <dgm:t>
        <a:bodyPr/>
        <a:lstStyle/>
        <a:p>
          <a:endParaRPr lang="en-US"/>
        </a:p>
      </dgm:t>
    </dgm:pt>
    <dgm:pt modelId="{5B130744-2367-9145-9562-BCD62624DDC7}">
      <dgm:prSet/>
      <dgm:spPr/>
      <dgm:t>
        <a:bodyPr/>
        <a:lstStyle/>
        <a:p>
          <a:endParaRPr lang="en-US"/>
        </a:p>
      </dgm:t>
    </dgm:pt>
    <dgm:pt modelId="{5AAB858E-2344-C348-BC19-0E692A7E6459}" type="parTrans" cxnId="{2212B3B5-140C-2546-AEAB-28774FDEEAB3}">
      <dgm:prSet/>
      <dgm:spPr/>
      <dgm:t>
        <a:bodyPr/>
        <a:lstStyle/>
        <a:p>
          <a:endParaRPr lang="en-US"/>
        </a:p>
      </dgm:t>
    </dgm:pt>
    <dgm:pt modelId="{2F7E3E2D-FAE9-0545-AA2A-77021BB5A92C}" type="sibTrans" cxnId="{2212B3B5-140C-2546-AEAB-28774FDEEAB3}">
      <dgm:prSet/>
      <dgm:spPr/>
      <dgm:t>
        <a:bodyPr/>
        <a:lstStyle/>
        <a:p>
          <a:endParaRPr lang="en-US"/>
        </a:p>
      </dgm:t>
    </dgm:pt>
    <dgm:pt modelId="{7F8A54C1-5C99-B54A-9D88-80EF02A4A1A0}" type="pres">
      <dgm:prSet presAssocID="{D4529169-16F8-CF42-831D-359A3033B63E}" presName="Name0" presStyleCnt="0">
        <dgm:presLayoutVars>
          <dgm:chMax val="7"/>
          <dgm:chPref val="7"/>
          <dgm:dir/>
        </dgm:presLayoutVars>
      </dgm:prSet>
      <dgm:spPr/>
    </dgm:pt>
    <dgm:pt modelId="{46E1901D-A3B8-0F4B-9FB0-71843D84A600}" type="pres">
      <dgm:prSet presAssocID="{D4529169-16F8-CF42-831D-359A3033B63E}" presName="Name1" presStyleCnt="0"/>
      <dgm:spPr/>
    </dgm:pt>
    <dgm:pt modelId="{57A28628-DAB6-D14E-BC21-E7A10F3C1DED}" type="pres">
      <dgm:prSet presAssocID="{D4529169-16F8-CF42-831D-359A3033B63E}" presName="cycle" presStyleCnt="0"/>
      <dgm:spPr/>
    </dgm:pt>
    <dgm:pt modelId="{4FD20AB3-14AE-5544-9F72-E6DCF2719D9C}" type="pres">
      <dgm:prSet presAssocID="{D4529169-16F8-CF42-831D-359A3033B63E}" presName="srcNode" presStyleLbl="node1" presStyleIdx="0" presStyleCnt="4"/>
      <dgm:spPr/>
    </dgm:pt>
    <dgm:pt modelId="{7C8B40ED-038F-6A4A-9A0F-F56499498355}" type="pres">
      <dgm:prSet presAssocID="{D4529169-16F8-CF42-831D-359A3033B63E}" presName="conn" presStyleLbl="parChTrans1D2" presStyleIdx="0" presStyleCnt="1"/>
      <dgm:spPr/>
    </dgm:pt>
    <dgm:pt modelId="{CFAEAF71-1AC8-5D48-8E18-D655EA757F8E}" type="pres">
      <dgm:prSet presAssocID="{D4529169-16F8-CF42-831D-359A3033B63E}" presName="extraNode" presStyleLbl="node1" presStyleIdx="0" presStyleCnt="4"/>
      <dgm:spPr/>
    </dgm:pt>
    <dgm:pt modelId="{4B8479C2-8EF2-7741-99FD-1646E907B608}" type="pres">
      <dgm:prSet presAssocID="{D4529169-16F8-CF42-831D-359A3033B63E}" presName="dstNode" presStyleLbl="node1" presStyleIdx="0" presStyleCnt="4"/>
      <dgm:spPr/>
    </dgm:pt>
    <dgm:pt modelId="{ED7ACC52-9660-3540-B0A5-C10ABACD2F76}" type="pres">
      <dgm:prSet presAssocID="{8A7F4FB3-4B7E-5B47-A9C5-13CAE8455084}" presName="text_1" presStyleLbl="node1" presStyleIdx="0" presStyleCnt="4" custScaleX="99378" custScaleY="122169">
        <dgm:presLayoutVars>
          <dgm:bulletEnabled val="1"/>
        </dgm:presLayoutVars>
      </dgm:prSet>
      <dgm:spPr/>
    </dgm:pt>
    <dgm:pt modelId="{C821CE75-B52C-634C-8338-3A67BF1590D0}" type="pres">
      <dgm:prSet presAssocID="{8A7F4FB3-4B7E-5B47-A9C5-13CAE8455084}" presName="accent_1" presStyleCnt="0"/>
      <dgm:spPr/>
    </dgm:pt>
    <dgm:pt modelId="{3D37F52F-8D9D-F64D-81A9-BFB0DFB293CD}" type="pres">
      <dgm:prSet presAssocID="{8A7F4FB3-4B7E-5B47-A9C5-13CAE8455084}" presName="accentRepeatNode" presStyleLbl="solidFgAcc1" presStyleIdx="0" presStyleCnt="4"/>
      <dgm:spPr>
        <a:solidFill>
          <a:schemeClr val="tx2">
            <a:lumMod val="10000"/>
            <a:lumOff val="90000"/>
          </a:schemeClr>
        </a:solidFill>
        <a:ln>
          <a:noFill/>
        </a:ln>
      </dgm:spPr>
    </dgm:pt>
    <dgm:pt modelId="{46D0D357-0137-7240-9999-5BBCEF2DE9D3}" type="pres">
      <dgm:prSet presAssocID="{07E3440F-00C0-2243-8CD7-123F643605C2}" presName="text_2" presStyleLbl="node1" presStyleIdx="1" presStyleCnt="4" custScaleY="119462">
        <dgm:presLayoutVars>
          <dgm:bulletEnabled val="1"/>
        </dgm:presLayoutVars>
      </dgm:prSet>
      <dgm:spPr/>
    </dgm:pt>
    <dgm:pt modelId="{1BD08843-A540-D748-AB60-2F6406796B17}" type="pres">
      <dgm:prSet presAssocID="{07E3440F-00C0-2243-8CD7-123F643605C2}" presName="accent_2" presStyleCnt="0"/>
      <dgm:spPr/>
    </dgm:pt>
    <dgm:pt modelId="{B31607E4-01CC-7D40-AB59-CD7C77AEAEB9}" type="pres">
      <dgm:prSet presAssocID="{07E3440F-00C0-2243-8CD7-123F643605C2}" presName="accentRepeatNode" presStyleLbl="solidFgAcc1" presStyleIdx="1" presStyleCnt="4"/>
      <dgm:spPr>
        <a:solidFill>
          <a:schemeClr val="accent1">
            <a:lumMod val="20000"/>
            <a:lumOff val="80000"/>
          </a:schemeClr>
        </a:solidFill>
        <a:ln>
          <a:noFill/>
        </a:ln>
      </dgm:spPr>
    </dgm:pt>
    <dgm:pt modelId="{7C0B1D56-8485-734A-8CD0-65E68F347AAF}" type="pres">
      <dgm:prSet presAssocID="{A2FE9013-EC48-E94E-9CFB-0341C48D135B}" presName="text_3" presStyleLbl="node1" presStyleIdx="2" presStyleCnt="4" custScaleY="122574">
        <dgm:presLayoutVars>
          <dgm:bulletEnabled val="1"/>
        </dgm:presLayoutVars>
      </dgm:prSet>
      <dgm:spPr/>
    </dgm:pt>
    <dgm:pt modelId="{D653E9D1-98D6-1D4C-9C1B-DF6A113EE954}" type="pres">
      <dgm:prSet presAssocID="{A2FE9013-EC48-E94E-9CFB-0341C48D135B}" presName="accent_3" presStyleCnt="0"/>
      <dgm:spPr/>
    </dgm:pt>
    <dgm:pt modelId="{F1BC9F3E-7FA8-6E4E-9710-D9D8F8462FDA}" type="pres">
      <dgm:prSet presAssocID="{A2FE9013-EC48-E94E-9CFB-0341C48D135B}" presName="accentRepeatNode" presStyleLbl="solidFgAcc1" presStyleIdx="2" presStyleCnt="4"/>
      <dgm:spPr>
        <a:xfrm>
          <a:off x="579878" y="2876382"/>
          <a:ext cx="1065244" cy="1065244"/>
        </a:xfrm>
        <a:prstGeom prst="ellipse">
          <a:avLst/>
        </a:prstGeom>
        <a:solidFill>
          <a:srgbClr val="0E2841">
            <a:lumMod val="10000"/>
            <a:lumOff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B16D40C7-5B75-5947-BF23-FAD8A4CFB4FE}" type="pres">
      <dgm:prSet presAssocID="{5B130744-2367-9145-9562-BCD62624DDC7}" presName="text_4" presStyleLbl="node1" presStyleIdx="3" presStyleCnt="4" custScaleY="119571">
        <dgm:presLayoutVars>
          <dgm:bulletEnabled val="1"/>
        </dgm:presLayoutVars>
      </dgm:prSet>
      <dgm:spPr/>
    </dgm:pt>
    <dgm:pt modelId="{539B87B4-9CC5-4D47-BCDA-842B4EA69AD6}" type="pres">
      <dgm:prSet presAssocID="{5B130744-2367-9145-9562-BCD62624DDC7}" presName="accent_4" presStyleCnt="0"/>
      <dgm:spPr/>
    </dgm:pt>
    <dgm:pt modelId="{57EAC0D1-58D9-0142-A180-4660B555F161}" type="pres">
      <dgm:prSet presAssocID="{5B130744-2367-9145-9562-BCD62624DDC7}" presName="accentRepeatNode" presStyleLbl="solidFgAcc1" presStyleIdx="3" presStyleCnt="4"/>
      <dgm:spPr>
        <a:xfrm>
          <a:off x="91295" y="4154897"/>
          <a:ext cx="1065244" cy="1065244"/>
        </a:xfrm>
        <a:prstGeom prst="ellipse">
          <a:avLst/>
        </a:prstGeom>
        <a:solidFill>
          <a:srgbClr val="156082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/>
      </dgm:spPr>
    </dgm:pt>
  </dgm:ptLst>
  <dgm:cxnLst>
    <dgm:cxn modelId="{8640B014-ABF0-7E47-BEC2-496E0052535C}" srcId="{D4529169-16F8-CF42-831D-359A3033B63E}" destId="{A2FE9013-EC48-E94E-9CFB-0341C48D135B}" srcOrd="2" destOrd="0" parTransId="{7EB89E64-19BE-A542-A8E7-4D896AA21A5E}" sibTransId="{AE045E33-96BD-5349-BB0B-A49FBFFE1E07}"/>
    <dgm:cxn modelId="{DBE32D1A-57C8-3743-9A71-97F5718FDF5F}" type="presOf" srcId="{C1DA0762-C06A-6A4D-B0A9-60E287A4E076}" destId="{7C8B40ED-038F-6A4A-9A0F-F56499498355}" srcOrd="0" destOrd="0" presId="urn:microsoft.com/office/officeart/2008/layout/VerticalCurvedList"/>
    <dgm:cxn modelId="{D6461D36-06EC-2749-A1D4-072F55A94EA6}" srcId="{D4529169-16F8-CF42-831D-359A3033B63E}" destId="{07E3440F-00C0-2243-8CD7-123F643605C2}" srcOrd="1" destOrd="0" parTransId="{C0214CB1-C68A-284D-9A18-DC120631CACC}" sibTransId="{C2329690-FFA7-C444-A6B4-BBDE7A895931}"/>
    <dgm:cxn modelId="{154E1847-72D5-2E4C-AD38-EF52D7F283B1}" srcId="{D4529169-16F8-CF42-831D-359A3033B63E}" destId="{8A7F4FB3-4B7E-5B47-A9C5-13CAE8455084}" srcOrd="0" destOrd="0" parTransId="{50519E96-D50F-4A42-91FC-73E2D14B4B86}" sibTransId="{C1DA0762-C06A-6A4D-B0A9-60E287A4E076}"/>
    <dgm:cxn modelId="{7B5EA757-DC06-784B-B731-8DFC003C4261}" type="presOf" srcId="{D4529169-16F8-CF42-831D-359A3033B63E}" destId="{7F8A54C1-5C99-B54A-9D88-80EF02A4A1A0}" srcOrd="0" destOrd="0" presId="urn:microsoft.com/office/officeart/2008/layout/VerticalCurvedList"/>
    <dgm:cxn modelId="{DF9F2296-B833-1648-8BAA-CABC1520CBF9}" type="presOf" srcId="{A2FE9013-EC48-E94E-9CFB-0341C48D135B}" destId="{7C0B1D56-8485-734A-8CD0-65E68F347AAF}" srcOrd="0" destOrd="0" presId="urn:microsoft.com/office/officeart/2008/layout/VerticalCurvedList"/>
    <dgm:cxn modelId="{09F13BA1-F6EA-9447-AE3D-4452ED0698EA}" type="presOf" srcId="{5B130744-2367-9145-9562-BCD62624DDC7}" destId="{B16D40C7-5B75-5947-BF23-FAD8A4CFB4FE}" srcOrd="0" destOrd="0" presId="urn:microsoft.com/office/officeart/2008/layout/VerticalCurvedList"/>
    <dgm:cxn modelId="{2212B3B5-140C-2546-AEAB-28774FDEEAB3}" srcId="{D4529169-16F8-CF42-831D-359A3033B63E}" destId="{5B130744-2367-9145-9562-BCD62624DDC7}" srcOrd="3" destOrd="0" parTransId="{5AAB858E-2344-C348-BC19-0E692A7E6459}" sibTransId="{2F7E3E2D-FAE9-0545-AA2A-77021BB5A92C}"/>
    <dgm:cxn modelId="{C0D5F0C5-9D37-DD4E-9625-8AEB828F2999}" type="presOf" srcId="{8A7F4FB3-4B7E-5B47-A9C5-13CAE8455084}" destId="{ED7ACC52-9660-3540-B0A5-C10ABACD2F76}" srcOrd="0" destOrd="0" presId="urn:microsoft.com/office/officeart/2008/layout/VerticalCurvedList"/>
    <dgm:cxn modelId="{64C9E5D7-EB31-2549-AC77-CB5E0B221E39}" type="presOf" srcId="{07E3440F-00C0-2243-8CD7-123F643605C2}" destId="{46D0D357-0137-7240-9999-5BBCEF2DE9D3}" srcOrd="0" destOrd="0" presId="urn:microsoft.com/office/officeart/2008/layout/VerticalCurvedList"/>
    <dgm:cxn modelId="{12EA4493-7C1E-7C4B-8796-7F2C4115FE8A}" type="presParOf" srcId="{7F8A54C1-5C99-B54A-9D88-80EF02A4A1A0}" destId="{46E1901D-A3B8-0F4B-9FB0-71843D84A600}" srcOrd="0" destOrd="0" presId="urn:microsoft.com/office/officeart/2008/layout/VerticalCurvedList"/>
    <dgm:cxn modelId="{D1C15F9D-69D3-0F47-A2CD-DEFCE6AC8999}" type="presParOf" srcId="{46E1901D-A3B8-0F4B-9FB0-71843D84A600}" destId="{57A28628-DAB6-D14E-BC21-E7A10F3C1DED}" srcOrd="0" destOrd="0" presId="urn:microsoft.com/office/officeart/2008/layout/VerticalCurvedList"/>
    <dgm:cxn modelId="{4AFDD2EB-42FF-D74B-8622-E17491B6D8AA}" type="presParOf" srcId="{57A28628-DAB6-D14E-BC21-E7A10F3C1DED}" destId="{4FD20AB3-14AE-5544-9F72-E6DCF2719D9C}" srcOrd="0" destOrd="0" presId="urn:microsoft.com/office/officeart/2008/layout/VerticalCurvedList"/>
    <dgm:cxn modelId="{D0CC9E33-66D6-D943-81D3-8CE810DFF19C}" type="presParOf" srcId="{57A28628-DAB6-D14E-BC21-E7A10F3C1DED}" destId="{7C8B40ED-038F-6A4A-9A0F-F56499498355}" srcOrd="1" destOrd="0" presId="urn:microsoft.com/office/officeart/2008/layout/VerticalCurvedList"/>
    <dgm:cxn modelId="{680A639C-B7E2-C04B-B312-9C0688CFD440}" type="presParOf" srcId="{57A28628-DAB6-D14E-BC21-E7A10F3C1DED}" destId="{CFAEAF71-1AC8-5D48-8E18-D655EA757F8E}" srcOrd="2" destOrd="0" presId="urn:microsoft.com/office/officeart/2008/layout/VerticalCurvedList"/>
    <dgm:cxn modelId="{EADF85B3-3D7A-704C-B190-BFE8EBCF3C74}" type="presParOf" srcId="{57A28628-DAB6-D14E-BC21-E7A10F3C1DED}" destId="{4B8479C2-8EF2-7741-99FD-1646E907B608}" srcOrd="3" destOrd="0" presId="urn:microsoft.com/office/officeart/2008/layout/VerticalCurvedList"/>
    <dgm:cxn modelId="{9D70349C-3DF7-0244-B558-7CB110AA09A8}" type="presParOf" srcId="{46E1901D-A3B8-0F4B-9FB0-71843D84A600}" destId="{ED7ACC52-9660-3540-B0A5-C10ABACD2F76}" srcOrd="1" destOrd="0" presId="urn:microsoft.com/office/officeart/2008/layout/VerticalCurvedList"/>
    <dgm:cxn modelId="{E6277FB9-8570-E94A-9B2D-E7ED7E942F24}" type="presParOf" srcId="{46E1901D-A3B8-0F4B-9FB0-71843D84A600}" destId="{C821CE75-B52C-634C-8338-3A67BF1590D0}" srcOrd="2" destOrd="0" presId="urn:microsoft.com/office/officeart/2008/layout/VerticalCurvedList"/>
    <dgm:cxn modelId="{F7793CB4-FE51-454C-8CFC-C8549B07562B}" type="presParOf" srcId="{C821CE75-B52C-634C-8338-3A67BF1590D0}" destId="{3D37F52F-8D9D-F64D-81A9-BFB0DFB293CD}" srcOrd="0" destOrd="0" presId="urn:microsoft.com/office/officeart/2008/layout/VerticalCurvedList"/>
    <dgm:cxn modelId="{B91D6473-DC7D-9943-BBFD-6BCAAAF42C6F}" type="presParOf" srcId="{46E1901D-A3B8-0F4B-9FB0-71843D84A600}" destId="{46D0D357-0137-7240-9999-5BBCEF2DE9D3}" srcOrd="3" destOrd="0" presId="urn:microsoft.com/office/officeart/2008/layout/VerticalCurvedList"/>
    <dgm:cxn modelId="{4CC18B3A-DF58-5A4A-8C17-F0A69EF2F822}" type="presParOf" srcId="{46E1901D-A3B8-0F4B-9FB0-71843D84A600}" destId="{1BD08843-A540-D748-AB60-2F6406796B17}" srcOrd="4" destOrd="0" presId="urn:microsoft.com/office/officeart/2008/layout/VerticalCurvedList"/>
    <dgm:cxn modelId="{35047084-C74D-B642-9741-96391D85A853}" type="presParOf" srcId="{1BD08843-A540-D748-AB60-2F6406796B17}" destId="{B31607E4-01CC-7D40-AB59-CD7C77AEAEB9}" srcOrd="0" destOrd="0" presId="urn:microsoft.com/office/officeart/2008/layout/VerticalCurvedList"/>
    <dgm:cxn modelId="{AB5856BA-6E8A-5447-8D1D-6D9071BD853A}" type="presParOf" srcId="{46E1901D-A3B8-0F4B-9FB0-71843D84A600}" destId="{7C0B1D56-8485-734A-8CD0-65E68F347AAF}" srcOrd="5" destOrd="0" presId="urn:microsoft.com/office/officeart/2008/layout/VerticalCurvedList"/>
    <dgm:cxn modelId="{53F19AAA-6A94-BA4C-B541-480B72E245E4}" type="presParOf" srcId="{46E1901D-A3B8-0F4B-9FB0-71843D84A600}" destId="{D653E9D1-98D6-1D4C-9C1B-DF6A113EE954}" srcOrd="6" destOrd="0" presId="urn:microsoft.com/office/officeart/2008/layout/VerticalCurvedList"/>
    <dgm:cxn modelId="{A3087290-B382-884B-90BD-016363C0F7C5}" type="presParOf" srcId="{D653E9D1-98D6-1D4C-9C1B-DF6A113EE954}" destId="{F1BC9F3E-7FA8-6E4E-9710-D9D8F8462FDA}" srcOrd="0" destOrd="0" presId="urn:microsoft.com/office/officeart/2008/layout/VerticalCurvedList"/>
    <dgm:cxn modelId="{53EF7CAF-EAF8-4749-A623-1BAA263B1151}" type="presParOf" srcId="{46E1901D-A3B8-0F4B-9FB0-71843D84A600}" destId="{B16D40C7-5B75-5947-BF23-FAD8A4CFB4FE}" srcOrd="7" destOrd="0" presId="urn:microsoft.com/office/officeart/2008/layout/VerticalCurvedList"/>
    <dgm:cxn modelId="{1C7213FF-AB19-2B43-ADCE-D7E60D3598D0}" type="presParOf" srcId="{46E1901D-A3B8-0F4B-9FB0-71843D84A600}" destId="{539B87B4-9CC5-4D47-BCDA-842B4EA69AD6}" srcOrd="8" destOrd="0" presId="urn:microsoft.com/office/officeart/2008/layout/VerticalCurvedList"/>
    <dgm:cxn modelId="{B7A850B1-2223-624B-BF22-72D471D6D196}" type="presParOf" srcId="{539B87B4-9CC5-4D47-BCDA-842B4EA69AD6}" destId="{57EAC0D1-58D9-0142-A180-4660B555F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B40ED-038F-6A4A-9A0F-F56499498355}">
      <dsp:nvSpPr>
        <dsp:cNvPr id="0" name=""/>
        <dsp:cNvSpPr/>
      </dsp:nvSpPr>
      <dsp:spPr>
        <a:xfrm>
          <a:off x="-6263682" y="-958192"/>
          <a:ext cx="7455879" cy="7455879"/>
        </a:xfrm>
        <a:prstGeom prst="blockArc">
          <a:avLst>
            <a:gd name="adj1" fmla="val 18900000"/>
            <a:gd name="adj2" fmla="val 2700000"/>
            <a:gd name="adj3" fmla="val 29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ACC52-9660-3540-B0A5-C10ABACD2F76}">
      <dsp:nvSpPr>
        <dsp:cNvPr id="0" name=""/>
        <dsp:cNvSpPr/>
      </dsp:nvSpPr>
      <dsp:spPr>
        <a:xfrm>
          <a:off x="641729" y="331414"/>
          <a:ext cx="5691795" cy="1041119"/>
        </a:xfrm>
        <a:prstGeom prst="rect">
          <a:avLst/>
        </a:prstGeom>
        <a:solidFill>
          <a:srgbClr val="15608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643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1" i="0" u="none" kern="120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0" u="none" kern="120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For Lenders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Alternative home improvement product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</a:t>
          </a:r>
          <a:r>
            <a:rPr lang="en-US" sz="1800" b="0" i="0" u="none" kern="120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→ 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DTI counseling &amp; pre-qualification programs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41729" y="331414"/>
        <a:ext cx="5691795" cy="1041119"/>
      </dsp:txXfrm>
    </dsp:sp>
    <dsp:sp modelId="{3D37F52F-8D9D-F64D-81A9-BFB0DFB293CD}">
      <dsp:nvSpPr>
        <dsp:cNvPr id="0" name=""/>
        <dsp:cNvSpPr/>
      </dsp:nvSpPr>
      <dsp:spPr>
        <a:xfrm>
          <a:off x="91295" y="319351"/>
          <a:ext cx="1065244" cy="1065244"/>
        </a:xfrm>
        <a:prstGeom prst="ellipse">
          <a:avLst/>
        </a:prstGeom>
        <a:solidFill>
          <a:schemeClr val="tx2">
            <a:lumMod val="10000"/>
            <a:lumOff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D0D357-0137-7240-9999-5BBCEF2DE9D3}">
      <dsp:nvSpPr>
        <dsp:cNvPr id="0" name=""/>
        <dsp:cNvSpPr/>
      </dsp:nvSpPr>
      <dsp:spPr>
        <a:xfrm>
          <a:off x="1112500" y="1621464"/>
          <a:ext cx="5238836" cy="10180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643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For Policy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Fund literacy programs for &lt;$50K earners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Expand first-time buyer assistance</a:t>
          </a:r>
        </a:p>
      </dsp:txBody>
      <dsp:txXfrm>
        <a:off x="1112500" y="1621464"/>
        <a:ext cx="5238836" cy="1018050"/>
      </dsp:txXfrm>
    </dsp:sp>
    <dsp:sp modelId="{B31607E4-01CC-7D40-AB59-CD7C77AEAEB9}">
      <dsp:nvSpPr>
        <dsp:cNvPr id="0" name=""/>
        <dsp:cNvSpPr/>
      </dsp:nvSpPr>
      <dsp:spPr>
        <a:xfrm>
          <a:off x="579878" y="1597867"/>
          <a:ext cx="1065244" cy="1065244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0B1D56-8485-734A-8CD0-65E68F347AAF}">
      <dsp:nvSpPr>
        <dsp:cNvPr id="0" name=""/>
        <dsp:cNvSpPr/>
      </dsp:nvSpPr>
      <dsp:spPr>
        <a:xfrm>
          <a:off x="1112500" y="2886719"/>
          <a:ext cx="5238836" cy="10445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643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For Borrowers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/>
            <a:t>Target 20%+ down payment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>
              <a:latin typeface="+mn-lt"/>
              <a:cs typeface="Times New Roman" panose="02020603050405020304" pitchFamily="18" charset="0"/>
            </a:rPr>
            <a:t>Build credit score above 680</a:t>
          </a:r>
          <a:endParaRPr lang="en-US" sz="1600" b="1" i="0" u="none" kern="1200">
            <a:latin typeface="+mn-lt"/>
            <a:cs typeface="Times New Roman" panose="02020603050405020304" pitchFamily="18" charset="0"/>
          </a:endParaRPr>
        </a:p>
      </dsp:txBody>
      <dsp:txXfrm>
        <a:off x="1112500" y="2886719"/>
        <a:ext cx="5238836" cy="1044570"/>
      </dsp:txXfrm>
    </dsp:sp>
    <dsp:sp modelId="{F1BC9F3E-7FA8-6E4E-9710-D9D8F8462FDA}">
      <dsp:nvSpPr>
        <dsp:cNvPr id="0" name=""/>
        <dsp:cNvSpPr/>
      </dsp:nvSpPr>
      <dsp:spPr>
        <a:xfrm>
          <a:off x="579878" y="2876382"/>
          <a:ext cx="1065244" cy="1065244"/>
        </a:xfrm>
        <a:prstGeom prst="ellipse">
          <a:avLst/>
        </a:prstGeom>
        <a:solidFill>
          <a:srgbClr val="0E2841">
            <a:lumMod val="10000"/>
            <a:lumOff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6D40C7-5B75-5947-BF23-FAD8A4CFB4FE}">
      <dsp:nvSpPr>
        <dsp:cNvPr id="0" name=""/>
        <dsp:cNvSpPr/>
      </dsp:nvSpPr>
      <dsp:spPr>
        <a:xfrm>
          <a:off x="623917" y="4178030"/>
          <a:ext cx="5727420" cy="10189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6430" tIns="134620" rIns="134620" bIns="13462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623917" y="4178030"/>
        <a:ext cx="5727420" cy="1018978"/>
      </dsp:txXfrm>
    </dsp:sp>
    <dsp:sp modelId="{57EAC0D1-58D9-0142-A180-4660B555F161}">
      <dsp:nvSpPr>
        <dsp:cNvPr id="0" name=""/>
        <dsp:cNvSpPr/>
      </dsp:nvSpPr>
      <dsp:spPr>
        <a:xfrm>
          <a:off x="91295" y="4154897"/>
          <a:ext cx="1065244" cy="1065244"/>
        </a:xfrm>
        <a:prstGeom prst="ellipse">
          <a:avLst/>
        </a:prstGeom>
        <a:solidFill>
          <a:srgbClr val="156082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6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99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3BE7-7257-0014-4D3F-AD12BD0C5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1903-139D-B2BE-FF75-2C74CD1D2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AFDCD1-724A-0254-4D50-EE12BEFF8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A0139-ECE9-B3C1-9E1A-45C05980E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76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9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C495-DFE8-5433-9CA3-460181AEC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92EE1-D8DB-9394-FA35-49D5D6B81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1FF27-24AD-3205-8C46-726A7682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C3893-5954-6512-7999-C651C4C1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0050E-A7F5-0C2A-69DA-7BB5A2E5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397D4-0D4B-E84D-BB07-70E17E63EB6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B69C200-502A-486A-E8C7-869C2092B26D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 descr="Gap between two buildings against the blue sky">
            <a:extLst>
              <a:ext uri="{FF2B5EF4-FFF2-40B4-BE49-F238E27FC236}">
                <a16:creationId xmlns:a16="http://schemas.microsoft.com/office/drawing/2014/main" id="{2CB3B089-C0DB-4785-52D5-7DB7C78093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1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5D574-F9B4-4C70-9892-F963CE0D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64453-E674-2F8C-90A5-14554C028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63FB-E84C-6324-31B2-E55923AB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4F343-392D-415E-3D54-34B80063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F80F7-B78F-D646-E55C-A7690E18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7812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E3F437-B6E1-D17F-43D9-EE92D79E3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D628-EEA3-1D95-9C43-179D83F55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9A36D-9A86-424E-3D12-92CD853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C5CC6-4AC0-1412-1652-6A88A1D4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3FB08-67CB-CD67-E781-5ABCE2B4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0181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34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5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6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95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67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33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93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6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FF9F-00D3-66CB-4A0D-9300DD02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82FB-F4D4-FAA1-136E-269C21B4F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94C1-E05E-0C7F-DC65-3E9A1794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B55DB-1669-8A3E-7162-A99B0BA0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67949-C1AF-DCE8-4CBB-F5ABFDDD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3399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7BFA-8327-84C8-F1DA-A0531564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57688-AAC8-BD7B-71C0-B21CE1EC5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B01D5-61BD-D343-3904-11181AA55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11B4B-F459-7226-F554-EC429CE4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ADD78-724A-C14C-F0CB-CF515C52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5839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FCF5-7304-DFC5-E103-DCDEA341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F6EF-7BA0-0F60-337B-00AEA3300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4C79D-293D-8C2F-401C-74FA40832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1EF8C-E95E-12D3-E2BB-FE8E4B7A9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80CAB-CA63-1DC3-8340-43E31955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B0689-C315-FD2C-B8FD-F2B211A2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828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4EDD-93C3-6FE2-4C64-BE358839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8176A-1134-E7B4-F05D-393FFD5F1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291B7-FC13-ECF5-8356-250A58781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D3B9C-F018-1FA7-B2FB-DA93914A3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D50FB-9DE7-31F4-E9EC-42B04F41A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F5997-49D4-A073-9A44-8BAD2B4F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05997-E27E-0E17-8C50-46CDA1B6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96876E-50E6-A9FA-1E1B-2901711B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46D6-4F6F-2CA2-BC03-078FFC75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225A1-E407-FCC7-D857-519A82EE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A98A3-FBD2-98FD-93E2-5C64ED665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B08EF-1A85-F2C9-979C-22E17C2B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6062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11B83-1A3E-B4D4-0BEC-2FADAB02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56B7D-E134-B320-ABA3-DCC6B58B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81598-6260-E421-4130-5A680F4E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2143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176B6-68C2-FCE1-3849-49F611FE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D20B-C941-73D6-A71F-8312ECC72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B5159-F05A-A94F-ABD2-F3462DF8A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85CE7-E8B0-C96D-01D2-E060FAAD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66553-1EC9-95C7-31C1-B514024A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4B567-12C1-A7F0-D1B8-2FA8CD31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3049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03CF-F62D-F999-1060-E192FC7E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7B76C-935F-1CC3-D575-603C491D0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00EA8-3595-89AE-03F8-4271C8FBB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B893C-75CF-314D-054B-8DF5A894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5F72B-EB73-2DC4-47BE-ECB65061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B4D88-EAFD-E257-6E0E-5F50BD9D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899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6D4BC-9BC0-2139-473C-F5ADA7CD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745A3-E2CA-4F39-EB22-EEF965685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18AD8-D3AE-448B-ADB5-33081A533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D2C341-487C-F243-BF80-23933E9A60E6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4702-49BD-2E39-5180-88B0A0849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D914E-22C5-B454-DB98-2B7AC2B31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3207FD-51AC-0DC2-3159-5610538EFF94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4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9" r:id="rId18"/>
    <p:sldLayoutId id="2147483711" r:id="rId19"/>
    <p:sldLayoutId id="2147483649" r:id="rId20"/>
    <p:sldLayoutId id="2147483665" r:id="rId21"/>
    <p:sldLayoutId id="214748365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52" userDrawn="1">
          <p15:clr>
            <a:srgbClr val="547EBF"/>
          </p15:clr>
        </p15:guide>
        <p15:guide id="3" pos="7440" userDrawn="1">
          <p15:clr>
            <a:srgbClr val="547EBF"/>
          </p15:clr>
        </p15:guide>
        <p15:guide id="4" orient="horz" pos="4080" userDrawn="1">
          <p15:clr>
            <a:srgbClr val="547EBF"/>
          </p15:clr>
        </p15:guide>
        <p15:guide id="5" userDrawn="1">
          <p15:clr>
            <a:srgbClr val="547EBF"/>
          </p15:clr>
        </p15:guide>
        <p15:guide id="6" pos="7680" userDrawn="1">
          <p15:clr>
            <a:srgbClr val="547EBF"/>
          </p15:clr>
        </p15:guide>
        <p15:guide id="7" pos="528" userDrawn="1">
          <p15:clr>
            <a:srgbClr val="547EBF"/>
          </p15:clr>
        </p15:guide>
        <p15:guide id="8" pos="6912" userDrawn="1">
          <p15:clr>
            <a:srgbClr val="547EBF"/>
          </p15:clr>
        </p15:guide>
        <p15:guide id="9" orient="horz" pos="240" userDrawn="1">
          <p15:clr>
            <a:srgbClr val="547EBF"/>
          </p15:clr>
        </p15:guide>
        <p15:guide id="10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4.png"/><Relationship Id="rId2" Type="http://schemas.openxmlformats.org/officeDocument/2006/relationships/image" Target="../media/image37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3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27" y="-346529"/>
            <a:ext cx="14194974" cy="238760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DECODING BORROWER </a:t>
            </a:r>
            <a:br>
              <a:rPr lang="en-US">
                <a:solidFill>
                  <a:schemeClr val="tx2"/>
                </a:solidFill>
                <a:ea typeface="+mj-lt"/>
                <a:cs typeface="+mj-lt"/>
              </a:rPr>
            </a:br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BEHAVIOR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75330"/>
            <a:ext cx="4978398" cy="264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tx2"/>
                </a:solidFill>
                <a:ea typeface="+mn-lt"/>
                <a:cs typeface="+mn-lt"/>
              </a:rPr>
              <a:t>A Data-Driven Exploration of Lending Patterns and Borrower Outcomes</a:t>
            </a:r>
            <a:endParaRPr lang="en-US" sz="2200">
              <a:solidFill>
                <a:schemeClr val="tx2"/>
              </a:solidFill>
            </a:endParaRP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CC23C116-9CCB-AD74-7E98-40AA75AC702D}"/>
              </a:ext>
            </a:extLst>
          </p:cNvPr>
          <p:cNvSpPr txBox="1">
            <a:spLocks/>
          </p:cNvSpPr>
          <p:nvPr/>
        </p:nvSpPr>
        <p:spPr>
          <a:xfrm>
            <a:off x="130627" y="4372428"/>
            <a:ext cx="4847773" cy="22384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>
              <a:solidFill>
                <a:schemeClr val="tx2"/>
              </a:solidFill>
              <a:latin typeface="+mj-l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9888-7BCC-F17E-BE72-546E5D9C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D6A7-7366-D38C-3295-3F21DEB6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06" y="0"/>
            <a:ext cx="1105248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Georgia"/>
              </a:rPr>
              <a:t>NOW THAT WE KNOW WHO GETS DENIED...</a:t>
            </a:r>
            <a:endParaRPr lang="en-IN" sz="3600">
              <a:solidFill>
                <a:schemeClr val="tx2"/>
              </a:solidFill>
              <a:latin typeface="Georg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04112-2B95-FEB4-32BD-BACA6A80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1E3D4-92AA-22C4-F2B9-C3666252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B63A1B-03A5-B469-E814-728EDAD47593}"/>
              </a:ext>
            </a:extLst>
          </p:cNvPr>
          <p:cNvSpPr txBox="1">
            <a:spLocks/>
          </p:cNvSpPr>
          <p:nvPr/>
        </p:nvSpPr>
        <p:spPr>
          <a:xfrm>
            <a:off x="3581401" y="5768713"/>
            <a:ext cx="4948286" cy="587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i="1">
                <a:solidFill>
                  <a:schemeClr val="tx2"/>
                </a:solidFill>
              </a:rPr>
              <a:t>Why do some applications get denied?</a:t>
            </a:r>
            <a:endParaRPr lang="en-IN" i="1">
              <a:solidFill>
                <a:schemeClr val="tx2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482359-FEF1-3129-11F9-C3F5D3D0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1" t="5134"/>
          <a:stretch>
            <a:fillRect/>
          </a:stretch>
        </p:blipFill>
        <p:spPr>
          <a:xfrm>
            <a:off x="2556329" y="1223249"/>
            <a:ext cx="6271985" cy="3736618"/>
          </a:xfrm>
          <a:prstGeom prst="rect">
            <a:avLst/>
          </a:prstGeom>
        </p:spPr>
      </p:pic>
      <p:pic>
        <p:nvPicPr>
          <p:cNvPr id="10" name="Picture 9" descr="A group of people with red x and white text&#10;&#10;AI-generated content may be incorrect.">
            <a:extLst>
              <a:ext uri="{FF2B5EF4-FFF2-40B4-BE49-F238E27FC236}">
                <a16:creationId xmlns:a16="http://schemas.microsoft.com/office/drawing/2014/main" id="{0E3E79A3-B083-1D36-894A-04C56090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12" y="4858892"/>
            <a:ext cx="1559874" cy="9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2E5EF-AB9B-A405-168E-C8AF7E59C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18B30EA1-6D08-8DD4-F24C-7A3F14AB2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324" y="3346007"/>
            <a:ext cx="2940863" cy="1002007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Which loan purposes face the highest denial rates?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60F176-0394-A9CA-C062-AC118C81BC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86324" y="4440479"/>
            <a:ext cx="2944737" cy="2284667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endParaRPr lang="en-US"/>
          </a:p>
          <a:p>
            <a:pPr marL="0" indent="0" algn="ctr">
              <a:buNone/>
            </a:pPr>
            <a:r>
              <a:rPr lang="en-US" sz="1800" i="1">
                <a:ea typeface="+mn-lt"/>
                <a:cs typeface="+mn-lt"/>
              </a:rPr>
              <a:t>Because understanding purpose-level risk shows where borrowers experience the most friction.</a:t>
            </a:r>
            <a:endParaRPr lang="en-US" sz="1800"/>
          </a:p>
          <a:p>
            <a:endParaRPr lang="en-US"/>
          </a:p>
          <a:p>
            <a:endParaRPr lang="en-US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ACAF00D-F1F6-E4E3-2060-1CFD21EDE1A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481DE7-1CDD-A64F-DCB0-1378438E8FD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DC238553-AF79-36F6-B198-237B1A51A9FC}"/>
              </a:ext>
            </a:extLst>
          </p:cNvPr>
          <p:cNvSpPr txBox="1">
            <a:spLocks/>
          </p:cNvSpPr>
          <p:nvPr/>
        </p:nvSpPr>
        <p:spPr>
          <a:xfrm>
            <a:off x="4625843" y="3343424"/>
            <a:ext cx="2940863" cy="10020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spc="300" baseline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j-lt"/>
                <a:cs typeface="+mj-lt"/>
              </a:rPr>
              <a:t>How do denial rates vary across income groups?</a:t>
            </a:r>
            <a:endParaRPr lang="en-US"/>
          </a:p>
        </p:txBody>
      </p:sp>
      <p:sp>
        <p:nvSpPr>
          <p:cNvPr id="19" name="Subtitle 12">
            <a:extLst>
              <a:ext uri="{FF2B5EF4-FFF2-40B4-BE49-F238E27FC236}">
                <a16:creationId xmlns:a16="http://schemas.microsoft.com/office/drawing/2014/main" id="{3DB78133-5C96-33B6-10D7-95531F5C8A19}"/>
              </a:ext>
            </a:extLst>
          </p:cNvPr>
          <p:cNvSpPr txBox="1">
            <a:spLocks/>
          </p:cNvSpPr>
          <p:nvPr/>
        </p:nvSpPr>
        <p:spPr>
          <a:xfrm>
            <a:off x="8009639" y="3343423"/>
            <a:ext cx="2940863" cy="10020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spc="300" baseline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j-lt"/>
                <a:cs typeface="+mj-lt"/>
              </a:rPr>
              <a:t>What factors ultimately lead to a loan being denied?</a:t>
            </a:r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2330061-8072-EBB1-E6B2-EDBC96467FFC}"/>
              </a:ext>
            </a:extLst>
          </p:cNvPr>
          <p:cNvSpPr txBox="1">
            <a:spLocks/>
          </p:cNvSpPr>
          <p:nvPr/>
        </p:nvSpPr>
        <p:spPr>
          <a:xfrm>
            <a:off x="4425656" y="4437896"/>
            <a:ext cx="2944737" cy="22846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i="1">
              <a:latin typeface="Aptos Display"/>
            </a:endParaRPr>
          </a:p>
          <a:p>
            <a:pPr marL="0" indent="0" algn="ctr">
              <a:buNone/>
            </a:pPr>
            <a:r>
              <a:rPr lang="en-US" sz="1800" i="1">
                <a:latin typeface="Aptos Display"/>
                <a:ea typeface="+mn-lt"/>
                <a:cs typeface="+mn-lt"/>
              </a:rPr>
              <a:t>Because income level is one of the strongest predictors of loan denial</a:t>
            </a:r>
            <a:endParaRPr lang="en-US" sz="1800" i="1">
              <a:latin typeface="Aptos Display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C272A332-A285-71D2-5A4A-32513EDE63BE}"/>
              </a:ext>
            </a:extLst>
          </p:cNvPr>
          <p:cNvSpPr txBox="1">
            <a:spLocks/>
          </p:cNvSpPr>
          <p:nvPr/>
        </p:nvSpPr>
        <p:spPr>
          <a:xfrm>
            <a:off x="8022555" y="4431438"/>
            <a:ext cx="2944737" cy="22846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 marL="0" indent="0" algn="ctr">
              <a:buNone/>
            </a:pPr>
            <a:r>
              <a:rPr lang="en-US" sz="1800" i="1">
                <a:ea typeface="+mn-lt"/>
                <a:cs typeface="+mn-lt"/>
              </a:rPr>
              <a:t>Because identifying key denial drivers helps explain lender decision-making</a:t>
            </a:r>
            <a:endParaRPr lang="en-US" sz="1800" i="1"/>
          </a:p>
          <a:p>
            <a:endParaRPr lang="en-US"/>
          </a:p>
          <a:p>
            <a:endParaRPr lang="en-US"/>
          </a:p>
        </p:txBody>
      </p:sp>
      <p:pic>
        <p:nvPicPr>
          <p:cNvPr id="28" name="Graphic 27" descr="Downward trend graph with solid fill">
            <a:extLst>
              <a:ext uri="{FF2B5EF4-FFF2-40B4-BE49-F238E27FC236}">
                <a16:creationId xmlns:a16="http://schemas.microsoft.com/office/drawing/2014/main" id="{DDD6E4F7-E7A1-70F5-5CE3-F5C80A2C8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919" y="1738394"/>
            <a:ext cx="1327688" cy="1321230"/>
          </a:xfrm>
          <a:prstGeom prst="rect">
            <a:avLst/>
          </a:prstGeom>
        </p:spPr>
      </p:pic>
      <p:pic>
        <p:nvPicPr>
          <p:cNvPr id="31" name="Graphic 30" descr="Money outline">
            <a:extLst>
              <a:ext uri="{FF2B5EF4-FFF2-40B4-BE49-F238E27FC236}">
                <a16:creationId xmlns:a16="http://schemas.microsoft.com/office/drawing/2014/main" id="{23755F9C-7EC7-3881-1BBA-C8218ED7A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1631" y="1712564"/>
            <a:ext cx="1372891" cy="1334145"/>
          </a:xfrm>
          <a:prstGeom prst="rect">
            <a:avLst/>
          </a:prstGeom>
        </p:spPr>
      </p:pic>
      <p:pic>
        <p:nvPicPr>
          <p:cNvPr id="36" name="Picture Placeholder 35" descr="Flowchart with solid fill">
            <a:extLst>
              <a:ext uri="{FF2B5EF4-FFF2-40B4-BE49-F238E27FC236}">
                <a16:creationId xmlns:a16="http://schemas.microsoft.com/office/drawing/2014/main" id="{6F6E96A8-D22F-1554-7D77-45D9C7905F2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025061" y="1883804"/>
            <a:ext cx="1159161" cy="1036101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B5B2F4F-7C25-6CBE-4FFC-5C097DEEA22E}"/>
              </a:ext>
            </a:extLst>
          </p:cNvPr>
          <p:cNvSpPr txBox="1"/>
          <p:nvPr/>
        </p:nvSpPr>
        <p:spPr>
          <a:xfrm>
            <a:off x="3887944" y="336095"/>
            <a:ext cx="44196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/>
              <a:t>PATH TO </a:t>
            </a:r>
            <a:r>
              <a:rPr lang="en-US" sz="4000" b="1">
                <a:solidFill>
                  <a:schemeClr val="bg1">
                    <a:lumMod val="49000"/>
                  </a:schemeClr>
                </a:solidFill>
              </a:rPr>
              <a:t>DENIAL</a:t>
            </a:r>
            <a:endParaRPr lang="en-US">
              <a:solidFill>
                <a:schemeClr val="bg1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8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76300"/>
            <a:ext cx="10121900" cy="652463"/>
          </a:xfrm>
        </p:spPr>
        <p:txBody>
          <a:bodyPr>
            <a:normAutofit fontScale="90000"/>
          </a:bodyPr>
          <a:lstStyle/>
          <a:p>
            <a:r>
              <a:rPr lang="en-US"/>
              <a:t>AREAS OF GROWTH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822871510"/>
              </p:ext>
            </p:extLst>
          </p:nvPr>
        </p:nvGraphicFramePr>
        <p:xfrm>
          <a:off x="0" y="1828800"/>
          <a:ext cx="10134600" cy="43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+mn-lt"/>
                        </a:rPr>
                        <a:t>B2B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+mn-lt"/>
                        </a:rPr>
                        <a:t>Supply chain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+mn-lt"/>
                        </a:rPr>
                        <a:t>ROI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+mn-lt"/>
                        </a:rPr>
                        <a:t>E-commerce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Q4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Add-in 7">
                <a:extLst>
                  <a:ext uri="{FF2B5EF4-FFF2-40B4-BE49-F238E27FC236}">
                    <a16:creationId xmlns:a16="http://schemas.microsoft.com/office/drawing/2014/main" id="{C530077B-D7BE-7E3C-28C7-DD39DCFCFC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-190500"/>
              <a:ext cx="12192000" cy="7239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Add-in 7">
                <a:extLst>
                  <a:ext uri="{FF2B5EF4-FFF2-40B4-BE49-F238E27FC236}">
                    <a16:creationId xmlns:a16="http://schemas.microsoft.com/office/drawing/2014/main" id="{C530077B-D7BE-7E3C-28C7-DD39DCFCFC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-190500"/>
                <a:ext cx="12192000" cy="72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FB43-F80F-299D-5518-6E09AEC96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70" y="179429"/>
            <a:ext cx="10083556" cy="1016771"/>
          </a:xfrm>
        </p:spPr>
        <p:txBody>
          <a:bodyPr/>
          <a:lstStyle/>
          <a:p>
            <a:r>
              <a:rPr lang="en-US" sz="4000" b="1">
                <a:ea typeface="+mj-lt"/>
                <a:cs typeface="+mj-lt"/>
              </a:rPr>
              <a:t>WHAT THE DATA REVEALS ABOUT LOAN </a:t>
            </a:r>
            <a:r>
              <a:rPr lang="en-US" sz="4000" b="1">
                <a:solidFill>
                  <a:schemeClr val="bg1">
                    <a:lumMod val="49000"/>
                  </a:schemeClr>
                </a:solidFill>
                <a:ea typeface="+mj-lt"/>
                <a:cs typeface="+mj-lt"/>
              </a:rPr>
              <a:t>DENIAL</a:t>
            </a:r>
            <a:endParaRPr lang="en-US" sz="4000" b="1">
              <a:solidFill>
                <a:schemeClr val="bg1">
                  <a:lumMod val="49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D7744-F88F-8338-F861-19D83537D9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994" y="3976175"/>
            <a:ext cx="2219847" cy="2149134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US"/>
              <a:t>DENIAL TRENDS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F1954-7C6E-A5CA-9AE0-92EF2FC73B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677" y="4942499"/>
            <a:ext cx="1943837" cy="108361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i="1">
                <a:latin typeface="Aptos Display"/>
                <a:ea typeface="+mn-lt"/>
                <a:cs typeface="+mn-lt"/>
              </a:rPr>
              <a:t>Denial rates remain stable across the four years, showing consistent lender behavior despite large swings in total applications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1E8DE5-E4A9-6902-A054-FDB57E5E4DC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68122" y="3976175"/>
            <a:ext cx="2226360" cy="2149134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US"/>
              <a:t>INCOME IMPACT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7E5E01-4FD7-0F0D-6BD1-184628CCB9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09575" y="4939772"/>
            <a:ext cx="1943837" cy="91427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i="1">
                <a:ea typeface="+mn-lt"/>
                <a:cs typeface="+mn-lt"/>
              </a:rPr>
              <a:t>Applicants earning under $50k are significantly more likely to be denied compared to higher-income groups.</a:t>
            </a:r>
            <a:endParaRPr lang="en-US"/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58A4E-D789-66DE-5272-ADC9A36F2B8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98183" y="3976175"/>
            <a:ext cx="2245898" cy="2142622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US"/>
              <a:t>LOAN PURPOSE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E5A758-A70F-529B-75CF-185AE9CE76A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52145" y="4939772"/>
            <a:ext cx="1943837" cy="93381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i="1">
                <a:ea typeface="+mn-lt"/>
                <a:cs typeface="+mn-lt"/>
              </a:rPr>
              <a:t>Home improvement loans face the highest denial rates, showing greater borrower friction in this category.</a:t>
            </a:r>
            <a:endParaRPr lang="en-US" i="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5EAA23-EF31-90CB-CBE5-4361BEFE971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33312" y="3976175"/>
            <a:ext cx="2219848" cy="2136108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US"/>
              <a:t>DENIAL DRIVER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03B9D6C-D3F0-B1E1-7999-75C18BAA7A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231" y="4939772"/>
            <a:ext cx="1976401" cy="93381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i="1">
                <a:latin typeface="Aptos Display"/>
                <a:ea typeface="+mn-lt"/>
                <a:cs typeface="+mn-lt"/>
              </a:rPr>
              <a:t>Debt-to-income ratio and credit history emerge as the strongest predictors of loan denial across all borrower groups.</a:t>
            </a:r>
            <a:endParaRPr lang="en-US" i="1">
              <a:latin typeface="Aptos Display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E65A247-89D1-36C2-AF0D-531D3CE7BE20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EDD819-3077-57EE-A327-C920E374B66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0E7B9F-43FA-E145-4A62-64AE96266FA5}"/>
              </a:ext>
            </a:extLst>
          </p:cNvPr>
          <p:cNvSpPr/>
          <p:nvPr/>
        </p:nvSpPr>
        <p:spPr>
          <a:xfrm>
            <a:off x="937732" y="1381931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BC0ADF-DFFD-0059-2729-2E0DE252050E}"/>
              </a:ext>
            </a:extLst>
          </p:cNvPr>
          <p:cNvSpPr txBox="1"/>
          <p:nvPr/>
        </p:nvSpPr>
        <p:spPr>
          <a:xfrm>
            <a:off x="1065121" y="2823693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~11%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C549AE-0E90-5D38-880C-3C9D8B17C6CE}"/>
              </a:ext>
            </a:extLst>
          </p:cNvPr>
          <p:cNvSpPr/>
          <p:nvPr/>
        </p:nvSpPr>
        <p:spPr>
          <a:xfrm>
            <a:off x="3568911" y="1375418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CCAFB-4208-2966-02AF-EB801E5F2EBA}"/>
              </a:ext>
            </a:extLst>
          </p:cNvPr>
          <p:cNvSpPr/>
          <p:nvPr/>
        </p:nvSpPr>
        <p:spPr>
          <a:xfrm>
            <a:off x="6200091" y="1381930"/>
            <a:ext cx="2243835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324F-F731-B84A-1CC8-2C913DBF5D43}"/>
              </a:ext>
            </a:extLst>
          </p:cNvPr>
          <p:cNvSpPr/>
          <p:nvPr/>
        </p:nvSpPr>
        <p:spPr>
          <a:xfrm>
            <a:off x="8831270" y="1375418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8EE4A-5A5B-2D32-DD95-A3CD48AD9A39}"/>
              </a:ext>
            </a:extLst>
          </p:cNvPr>
          <p:cNvSpPr txBox="1"/>
          <p:nvPr/>
        </p:nvSpPr>
        <p:spPr>
          <a:xfrm>
            <a:off x="3696300" y="2823693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~14%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DF05A1-A9EF-9F48-E629-086B241DF087}"/>
              </a:ext>
            </a:extLst>
          </p:cNvPr>
          <p:cNvSpPr txBox="1"/>
          <p:nvPr/>
        </p:nvSpPr>
        <p:spPr>
          <a:xfrm>
            <a:off x="6353531" y="2823692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~29%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25331-30E7-6420-E81E-5B2E32B592F4}"/>
              </a:ext>
            </a:extLst>
          </p:cNvPr>
          <p:cNvSpPr txBox="1"/>
          <p:nvPr/>
        </p:nvSpPr>
        <p:spPr>
          <a:xfrm>
            <a:off x="8971685" y="2823693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~60%</a:t>
            </a:r>
            <a:endParaRPr lang="en-US"/>
          </a:p>
        </p:txBody>
      </p:sp>
      <p:pic>
        <p:nvPicPr>
          <p:cNvPr id="27" name="Graphic 26" descr="Work from home Wi-Fi outline">
            <a:extLst>
              <a:ext uri="{FF2B5EF4-FFF2-40B4-BE49-F238E27FC236}">
                <a16:creationId xmlns:a16="http://schemas.microsoft.com/office/drawing/2014/main" id="{EAE7BF92-EA0F-8AED-3D7C-56821BBB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3210" y="1714825"/>
            <a:ext cx="914400" cy="914400"/>
          </a:xfrm>
          <a:prstGeom prst="rect">
            <a:avLst/>
          </a:prstGeom>
        </p:spPr>
      </p:pic>
      <p:pic>
        <p:nvPicPr>
          <p:cNvPr id="28" name="Graphic 27" descr="Statistics outline">
            <a:extLst>
              <a:ext uri="{FF2B5EF4-FFF2-40B4-BE49-F238E27FC236}">
                <a16:creationId xmlns:a16="http://schemas.microsoft.com/office/drawing/2014/main" id="{5EBDBB9B-4A8F-5EA9-E1C4-4B25E6DF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1313" y="1714826"/>
            <a:ext cx="914400" cy="9144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04A7FAC4-CB15-8531-1E74-178DC54E7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2492" y="1714826"/>
            <a:ext cx="914400" cy="914400"/>
          </a:xfrm>
          <a:prstGeom prst="rect">
            <a:avLst/>
          </a:prstGeom>
        </p:spPr>
      </p:pic>
      <p:pic>
        <p:nvPicPr>
          <p:cNvPr id="31" name="Graphic 30" descr="Loan with solid fill">
            <a:extLst>
              <a:ext uri="{FF2B5EF4-FFF2-40B4-BE49-F238E27FC236}">
                <a16:creationId xmlns:a16="http://schemas.microsoft.com/office/drawing/2014/main" id="{FC835856-FCC9-8C0E-EFC3-695F13C03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4851" y="17148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2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730303B-13FA-FA6D-BAAD-2D303092AEE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3341487" y="6549275"/>
            <a:ext cx="4114800" cy="365125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D9DFC70-265E-C318-BF95-680D39770D9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7783286" y="5946862"/>
            <a:ext cx="2743200" cy="365125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9821E-DBBA-7060-F7A2-4BEA377709E2}"/>
              </a:ext>
            </a:extLst>
          </p:cNvPr>
          <p:cNvSpPr txBox="1"/>
          <p:nvPr/>
        </p:nvSpPr>
        <p:spPr>
          <a:xfrm>
            <a:off x="1353031" y="126162"/>
            <a:ext cx="6103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3600" b="1" i="0" u="none" strike="noStrike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pic>
        <p:nvPicPr>
          <p:cNvPr id="19" name="Picture 18" descr="A cartoon of a person looking through a telescope&#10;&#10;AI-generated content may be incorrect.">
            <a:extLst>
              <a:ext uri="{FF2B5EF4-FFF2-40B4-BE49-F238E27FC236}">
                <a16:creationId xmlns:a16="http://schemas.microsoft.com/office/drawing/2014/main" id="{AA88D70C-076B-6A9D-8BB9-304276E8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79995"/>
            <a:ext cx="1062745" cy="1101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1A040-62FE-CC56-DBD4-39624031DA01}"/>
              </a:ext>
            </a:extLst>
          </p:cNvPr>
          <p:cNvSpPr txBox="1"/>
          <p:nvPr/>
        </p:nvSpPr>
        <p:spPr>
          <a:xfrm>
            <a:off x="1509486" y="619724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>
                <a:solidFill>
                  <a:srgbClr val="94A3B8"/>
                </a:solidFill>
                <a:effectLst/>
                <a:latin typeface="Georgia" panose="02040502050405020303" pitchFamily="18" charset="0"/>
              </a:rPr>
              <a:t>Turning insights into action</a:t>
            </a:r>
            <a:endParaRPr lang="en-US" sz="1400">
              <a:latin typeface="Georgia" panose="02040502050405020303" pitchFamily="18" charset="0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744FF290-F7F4-3430-0057-FE209B225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137045"/>
              </p:ext>
            </p:extLst>
          </p:nvPr>
        </p:nvGraphicFramePr>
        <p:xfrm>
          <a:off x="673070" y="1040717"/>
          <a:ext cx="6429828" cy="5539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Graphic 23" descr="Loan with solid fill">
            <a:extLst>
              <a:ext uri="{FF2B5EF4-FFF2-40B4-BE49-F238E27FC236}">
                <a16:creationId xmlns:a16="http://schemas.microsoft.com/office/drawing/2014/main" id="{71130181-D08F-5F4E-F787-AE0B89B6F9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869" y="1534279"/>
            <a:ext cx="714401" cy="714401"/>
          </a:xfrm>
          <a:prstGeom prst="rect">
            <a:avLst/>
          </a:prstGeom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44DA3B7A-58BB-AFA0-F6EC-C7609742D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554" y="5367022"/>
            <a:ext cx="482962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en-US" sz="1600">
                <a:solidFill>
                  <a:prstClr val="white"/>
                </a:solidFill>
                <a:latin typeface="Aptos" panose="02110004020202020204"/>
              </a:rPr>
              <a:t>Deep-dive demographic disparities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en-US" sz="1600">
                <a:solidFill>
                  <a:prstClr val="white"/>
                </a:solidFill>
                <a:latin typeface="Aptos" panose="02110004020202020204"/>
              </a:rPr>
              <a:t>Predictive approval modeling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Graphic 27" descr="Judge female with solid fill">
            <a:extLst>
              <a:ext uri="{FF2B5EF4-FFF2-40B4-BE49-F238E27FC236}">
                <a16:creationId xmlns:a16="http://schemas.microsoft.com/office/drawing/2014/main" id="{C9BC7996-C63E-EBCF-C9E6-846E7C195A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3127" y="2804361"/>
            <a:ext cx="714401" cy="714401"/>
          </a:xfrm>
          <a:prstGeom prst="rect">
            <a:avLst/>
          </a:prstGeom>
        </p:spPr>
      </p:pic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0C09406A-A2C1-71A6-FB23-24D20CEC45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3127" y="4030466"/>
            <a:ext cx="772459" cy="772459"/>
          </a:xfrm>
          <a:prstGeom prst="rect">
            <a:avLst/>
          </a:prstGeom>
        </p:spPr>
      </p:pic>
      <p:pic>
        <p:nvPicPr>
          <p:cNvPr id="32" name="Graphic 31" descr="Microscope with solid fill">
            <a:extLst>
              <a:ext uri="{FF2B5EF4-FFF2-40B4-BE49-F238E27FC236}">
                <a16:creationId xmlns:a16="http://schemas.microsoft.com/office/drawing/2014/main" id="{FB1E081A-3933-5C11-7A53-8C049962B1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5928" y="5234368"/>
            <a:ext cx="772459" cy="7724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96C582-DA80-2DCA-0480-927604F6C8D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-157" b="7534"/>
          <a:stretch>
            <a:fillRect/>
          </a:stretch>
        </p:blipFill>
        <p:spPr>
          <a:xfrm>
            <a:off x="7265756" y="2249890"/>
            <a:ext cx="4418081" cy="31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6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638" y="2277477"/>
            <a:ext cx="7044643" cy="559184"/>
          </a:xfrm>
        </p:spPr>
        <p:txBody>
          <a:bodyPr/>
          <a:lstStyle/>
          <a:p>
            <a:r>
              <a:rPr lang="en-US" altLang="en-US" sz="1600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000" i="1">
                <a:solidFill>
                  <a:schemeClr val="tx2"/>
                </a:solidFill>
              </a:rPr>
              <a:t>Stephen Few</a:t>
            </a:r>
            <a:endParaRPr lang="en-US" sz="2000" i="1">
              <a:solidFill>
                <a:schemeClr val="tx2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430495" y="990790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4038600" y="1602962"/>
            <a:ext cx="7875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9B5D2E-1ED8-35D1-D3FF-D3E20CA5D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638" y="1221623"/>
            <a:ext cx="1022872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Numbers have an important story to tell. They rely on you to give them a voice</a:t>
            </a:r>
            <a:r>
              <a:rPr kumimoji="0" lang="en-US" altLang="en-US" sz="28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.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4567228" cy="1877976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chemeClr val="tx2"/>
                </a:solidFill>
              </a:rPr>
              <a:t>THANK YOU</a:t>
            </a:r>
          </a:p>
        </p:txBody>
      </p:sp>
      <p:pic>
        <p:nvPicPr>
          <p:cNvPr id="2" name="Picture 1" descr="A qr code on a screen&#10;&#10;AI-generated content may be incorrect.">
            <a:extLst>
              <a:ext uri="{FF2B5EF4-FFF2-40B4-BE49-F238E27FC236}">
                <a16:creationId xmlns:a16="http://schemas.microsoft.com/office/drawing/2014/main" id="{351BE786-06A6-5997-62F1-E762A08C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4" r="2172" b="3"/>
          <a:stretch>
            <a:fillRect/>
          </a:stretch>
        </p:blipFill>
        <p:spPr>
          <a:xfrm>
            <a:off x="6327992" y="597759"/>
            <a:ext cx="4958642" cy="5236151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FD4267D-DD45-BD32-EE45-476DDD21BE28}"/>
              </a:ext>
            </a:extLst>
          </p:cNvPr>
          <p:cNvSpPr txBox="1">
            <a:spLocks/>
          </p:cNvSpPr>
          <p:nvPr/>
        </p:nvSpPr>
        <p:spPr>
          <a:xfrm>
            <a:off x="7939988" y="5403963"/>
            <a:ext cx="2952822" cy="189089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GROUP 8 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48A0B-A73D-23D4-5FD7-E941D34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0B29-E471-EAF7-8AD7-C1032E08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345D76-2F02-A1E1-27DB-262E5C5D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5" t="6374" r="1737"/>
          <a:stretch>
            <a:fillRect/>
          </a:stretch>
        </p:blipFill>
        <p:spPr>
          <a:xfrm>
            <a:off x="2295223" y="5570"/>
            <a:ext cx="7420131" cy="4601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82A354-DBC3-56FE-8BE2-48559C0FA054}"/>
              </a:ext>
            </a:extLst>
          </p:cNvPr>
          <p:cNvSpPr txBox="1"/>
          <p:nvPr/>
        </p:nvSpPr>
        <p:spPr>
          <a:xfrm>
            <a:off x="3563164" y="5870287"/>
            <a:ext cx="6790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ptos SemiBold"/>
              </a:rPr>
              <a:t>Who gets </a:t>
            </a:r>
            <a:r>
              <a:rPr lang="en-US" b="1">
                <a:solidFill>
                  <a:schemeClr val="accent1"/>
                </a:solidFill>
                <a:latin typeface="Aptos SemiBold"/>
              </a:rPr>
              <a:t>approved</a:t>
            </a:r>
            <a:r>
              <a:rPr lang="en-US">
                <a:latin typeface="Aptos SemiBold"/>
              </a:rPr>
              <a:t>? Who gets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Aptos SemiBold"/>
              </a:rPr>
              <a:t>denied</a:t>
            </a:r>
            <a:r>
              <a:rPr lang="en-US">
                <a:latin typeface="Aptos SemiBold"/>
              </a:rPr>
              <a:t>? And Why</a:t>
            </a:r>
            <a:r>
              <a:rPr lang="en-US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CDE2B-5FA9-1C07-B1F6-3EB1E45733AC}"/>
              </a:ext>
            </a:extLst>
          </p:cNvPr>
          <p:cNvSpPr txBox="1"/>
          <p:nvPr/>
        </p:nvSpPr>
        <p:spPr>
          <a:xfrm>
            <a:off x="2634712" y="5011118"/>
            <a:ext cx="6573864" cy="309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8" name="Picture 17" descr="A cartoon of a person with her hand on her chin&#10;&#10;AI-generated content may be incorrect.">
            <a:extLst>
              <a:ext uri="{FF2B5EF4-FFF2-40B4-BE49-F238E27FC236}">
                <a16:creationId xmlns:a16="http://schemas.microsoft.com/office/drawing/2014/main" id="{FED53CEB-4508-E239-2427-9291E25F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2" r="6827" b="3348"/>
          <a:stretch>
            <a:fillRect/>
          </a:stretch>
        </p:blipFill>
        <p:spPr>
          <a:xfrm>
            <a:off x="663406" y="4868397"/>
            <a:ext cx="1742706" cy="177874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E7B3B0B-90D8-E834-AA40-7DADFF94BBD5}"/>
              </a:ext>
            </a:extLst>
          </p:cNvPr>
          <p:cNvSpPr/>
          <p:nvPr/>
        </p:nvSpPr>
        <p:spPr>
          <a:xfrm>
            <a:off x="3194148" y="4597490"/>
            <a:ext cx="6080000" cy="11950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010F9D-0944-0390-906C-3DF7A0012D85}"/>
              </a:ext>
            </a:extLst>
          </p:cNvPr>
          <p:cNvSpPr txBox="1"/>
          <p:nvPr/>
        </p:nvSpPr>
        <p:spPr>
          <a:xfrm>
            <a:off x="3207724" y="4682232"/>
            <a:ext cx="63382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Aptos SemiBold"/>
              </a:rPr>
              <a:t>NO EXPLANATION. NO GUIDANCE. JUST A NO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1431B-D717-B594-7079-0F00317999C2}"/>
              </a:ext>
            </a:extLst>
          </p:cNvPr>
          <p:cNvSpPr txBox="1"/>
          <p:nvPr/>
        </p:nvSpPr>
        <p:spPr>
          <a:xfrm>
            <a:off x="3204306" y="5082342"/>
            <a:ext cx="57805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tos SemiBold"/>
                <a:ea typeface="+mn-lt"/>
                <a:cs typeface="+mn-lt"/>
              </a:rPr>
              <a:t>If borrowers like Maya are denied despite decent income, what REALLY drives loan decisions in Massachusetts?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ptos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4D3A47-2452-21E8-68CF-CF6A400B051F}"/>
              </a:ext>
            </a:extLst>
          </p:cNvPr>
          <p:cNvSpPr txBox="1"/>
          <p:nvPr/>
        </p:nvSpPr>
        <p:spPr>
          <a:xfrm>
            <a:off x="1623060" y="3257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2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5738F-229D-3AE9-21E7-63D7C322A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66787-ACF6-0957-CA0A-25EF29003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45539-0888-5097-1454-EF4437C85FF2}"/>
              </a:ext>
            </a:extLst>
          </p:cNvPr>
          <p:cNvSpPr txBox="1"/>
          <p:nvPr/>
        </p:nvSpPr>
        <p:spPr>
          <a:xfrm>
            <a:off x="7898130" y="226315"/>
            <a:ext cx="59436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/>
              <a:t>PATH TO </a:t>
            </a:r>
          </a:p>
          <a:p>
            <a:r>
              <a:rPr lang="en-US" sz="4000" b="1">
                <a:solidFill>
                  <a:schemeClr val="accent1"/>
                </a:solidFill>
              </a:rPr>
              <a:t>LENDING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B615D-AADF-E1D9-51FE-EDED842438B7}"/>
              </a:ext>
            </a:extLst>
          </p:cNvPr>
          <p:cNvSpPr txBox="1"/>
          <p:nvPr/>
        </p:nvSpPr>
        <p:spPr>
          <a:xfrm>
            <a:off x="7898130" y="1412075"/>
            <a:ext cx="340899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Understanding where the money flows</a:t>
            </a:r>
            <a:endParaRPr lang="en-US"/>
          </a:p>
        </p:txBody>
      </p:sp>
      <p:pic>
        <p:nvPicPr>
          <p:cNvPr id="10" name="Graphic 9" descr="Loan with solid fill">
            <a:extLst>
              <a:ext uri="{FF2B5EF4-FFF2-40B4-BE49-F238E27FC236}">
                <a16:creationId xmlns:a16="http://schemas.microsoft.com/office/drawing/2014/main" id="{6A42A51A-C5EA-A2F3-E45B-4CC413B9F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2513" y="432449"/>
            <a:ext cx="1185617" cy="1185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57084F-0E83-57D6-5C05-B7DD643D172E}"/>
              </a:ext>
            </a:extLst>
          </p:cNvPr>
          <p:cNvSpPr txBox="1"/>
          <p:nvPr/>
        </p:nvSpPr>
        <p:spPr>
          <a:xfrm>
            <a:off x="6096000" y="2050228"/>
            <a:ext cx="546847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Exploring lending volume, loan types, and geographic distribution across Massachusetts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3F629A7-D52B-B278-CF02-C2DF94C26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36" y="5051212"/>
            <a:ext cx="50188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30712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30712"/>
              </a:solidFill>
              <a:effectLst/>
              <a:latin typeface="ui-sans-serif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7D582-8098-514E-1BAA-171033C6EEAE}"/>
              </a:ext>
            </a:extLst>
          </p:cNvPr>
          <p:cNvSpPr txBox="1"/>
          <p:nvPr/>
        </p:nvSpPr>
        <p:spPr>
          <a:xfrm>
            <a:off x="6110118" y="2967549"/>
            <a:ext cx="6925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questions we answer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C461A11-677C-CE74-0448-653DB63B4BE8}"/>
              </a:ext>
            </a:extLst>
          </p:cNvPr>
          <p:cNvSpPr/>
          <p:nvPr/>
        </p:nvSpPr>
        <p:spPr>
          <a:xfrm>
            <a:off x="6121324" y="3361856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1695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JHIOJ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768B60-6E6A-BC09-6384-40240CE3CD3D}"/>
              </a:ext>
            </a:extLst>
          </p:cNvPr>
          <p:cNvSpPr/>
          <p:nvPr/>
        </p:nvSpPr>
        <p:spPr>
          <a:xfrm>
            <a:off x="6095999" y="4471623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3405"/>
            </a:schemeClr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9ACD8D8-A2EE-CB4E-ADC9-026C86D3988F}"/>
              </a:ext>
            </a:extLst>
          </p:cNvPr>
          <p:cNvSpPr/>
          <p:nvPr/>
        </p:nvSpPr>
        <p:spPr>
          <a:xfrm>
            <a:off x="6095999" y="5511817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335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Clipboard All Crosses with solid fill">
            <a:extLst>
              <a:ext uri="{FF2B5EF4-FFF2-40B4-BE49-F238E27FC236}">
                <a16:creationId xmlns:a16="http://schemas.microsoft.com/office/drawing/2014/main" id="{BFA82D08-F3A2-B760-C15E-206AC005D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1070" y="3473356"/>
            <a:ext cx="677279" cy="677279"/>
          </a:xfrm>
          <a:prstGeom prst="rect">
            <a:avLst/>
          </a:prstGeom>
        </p:spPr>
      </p:pic>
      <p:pic>
        <p:nvPicPr>
          <p:cNvPr id="31" name="Graphic 30" descr="Lightbulb with solid fill">
            <a:extLst>
              <a:ext uri="{FF2B5EF4-FFF2-40B4-BE49-F238E27FC236}">
                <a16:creationId xmlns:a16="http://schemas.microsoft.com/office/drawing/2014/main" id="{ACBB11C3-1B3E-1C27-A6AE-9BAB90F5D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0118" y="4539936"/>
            <a:ext cx="781038" cy="781038"/>
          </a:xfrm>
          <a:prstGeom prst="rect">
            <a:avLst/>
          </a:prstGeom>
        </p:spPr>
      </p:pic>
      <p:pic>
        <p:nvPicPr>
          <p:cNvPr id="33" name="Graphic 32" descr="Two Men with solid fill">
            <a:extLst>
              <a:ext uri="{FF2B5EF4-FFF2-40B4-BE49-F238E27FC236}">
                <a16:creationId xmlns:a16="http://schemas.microsoft.com/office/drawing/2014/main" id="{0229C7D3-2832-7AE9-3FED-339CFA2CD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0118" y="5596549"/>
            <a:ext cx="701870" cy="70187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D5C2582-B7DC-ADF5-5143-0B12ADD9B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133476"/>
              </p:ext>
            </p:extLst>
          </p:nvPr>
        </p:nvGraphicFramePr>
        <p:xfrm>
          <a:off x="6813176" y="3541058"/>
          <a:ext cx="5193572" cy="548640"/>
        </p:xfrm>
        <a:graphic>
          <a:graphicData uri="http://schemas.openxmlformats.org/drawingml/2006/table">
            <a:tbl>
              <a:tblPr/>
              <a:tblGrid>
                <a:gridCol w="5193572">
                  <a:extLst>
                    <a:ext uri="{9D8B030D-6E8A-4147-A177-3AD203B41FA5}">
                      <a16:colId xmlns:a16="http://schemas.microsoft.com/office/drawing/2014/main" val="305902766"/>
                    </a:ext>
                  </a:extLst>
                </a:gridCol>
              </a:tblGrid>
              <a:tr h="3149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How has lending volume changed over time?</a:t>
                      </a:r>
                      <a:br>
                        <a:rPr lang="en-US">
                          <a:effectLst/>
                          <a:latin typeface="Helvetica"/>
                        </a:rPr>
                      </a:br>
                      <a:endParaRPr lang="en-US">
                        <a:effectLst/>
                        <a:latin typeface="Helvetica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6496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84419CF-E865-7D2F-F83D-764E59FB34E6}"/>
              </a:ext>
            </a:extLst>
          </p:cNvPr>
          <p:cNvSpPr txBox="1"/>
          <p:nvPr/>
        </p:nvSpPr>
        <p:spPr>
          <a:xfrm>
            <a:off x="6723529" y="3865581"/>
            <a:ext cx="5468471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solidFill>
                  <a:srgbClr val="156082"/>
                </a:solidFill>
                <a:latin typeface="Helvetica"/>
                <a:ea typeface="+mn-lt"/>
                <a:cs typeface="Helvetica"/>
              </a:rPr>
              <a:t>Tracking application trends from 2020 to 2024</a:t>
            </a:r>
            <a:endParaRPr lang="en-US" sz="1200">
              <a:solidFill>
                <a:srgbClr val="156082"/>
              </a:solidFill>
              <a:latin typeface="Helvetica"/>
              <a:cs typeface="Helvetica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2C6992C-F41B-D723-DAA3-46532D7CC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543169"/>
              </p:ext>
            </p:extLst>
          </p:nvPr>
        </p:nvGraphicFramePr>
        <p:xfrm>
          <a:off x="6835587" y="4639234"/>
          <a:ext cx="5193572" cy="314998"/>
        </p:xfrm>
        <a:graphic>
          <a:graphicData uri="http://schemas.openxmlformats.org/drawingml/2006/table">
            <a:tbl>
              <a:tblPr/>
              <a:tblGrid>
                <a:gridCol w="5193572">
                  <a:extLst>
                    <a:ext uri="{9D8B030D-6E8A-4147-A177-3AD203B41FA5}">
                      <a16:colId xmlns:a16="http://schemas.microsoft.com/office/drawing/2014/main" val="305902766"/>
                    </a:ext>
                  </a:extLst>
                </a:gridCol>
              </a:tblGrid>
              <a:tr h="3149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What types of loans dominate the market?</a:t>
                      </a:r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64969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8D2F25D-5962-919D-E106-7540F62A1305}"/>
              </a:ext>
            </a:extLst>
          </p:cNvPr>
          <p:cNvSpPr txBox="1"/>
          <p:nvPr/>
        </p:nvSpPr>
        <p:spPr>
          <a:xfrm>
            <a:off x="6745940" y="4963757"/>
            <a:ext cx="5468471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solidFill>
                  <a:srgbClr val="156082"/>
                </a:solidFill>
                <a:ea typeface="+mn-lt"/>
                <a:cs typeface="+mn-lt"/>
              </a:rPr>
              <a:t>Conventional vs FHA vs VA breakdown</a:t>
            </a:r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D4C7ACD-91C1-F336-208F-0328D3555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708395"/>
              </p:ext>
            </p:extLst>
          </p:nvPr>
        </p:nvGraphicFramePr>
        <p:xfrm>
          <a:off x="6790763" y="5658969"/>
          <a:ext cx="5193572" cy="314998"/>
        </p:xfrm>
        <a:graphic>
          <a:graphicData uri="http://schemas.openxmlformats.org/drawingml/2006/table">
            <a:tbl>
              <a:tblPr/>
              <a:tblGrid>
                <a:gridCol w="5193572">
                  <a:extLst>
                    <a:ext uri="{9D8B030D-6E8A-4147-A177-3AD203B41FA5}">
                      <a16:colId xmlns:a16="http://schemas.microsoft.com/office/drawing/2014/main" val="305902766"/>
                    </a:ext>
                  </a:extLst>
                </a:gridCol>
              </a:tblGrid>
              <a:tr h="3149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Where is lending concentrated?</a:t>
                      </a:r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64969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07E150F-AC8E-DFB7-C295-FBC32B3CEC1A}"/>
              </a:ext>
            </a:extLst>
          </p:cNvPr>
          <p:cNvSpPr txBox="1"/>
          <p:nvPr/>
        </p:nvSpPr>
        <p:spPr>
          <a:xfrm>
            <a:off x="6701116" y="5983492"/>
            <a:ext cx="5468471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solidFill>
                  <a:srgbClr val="156082"/>
                </a:solidFill>
                <a:ea typeface="+mn-lt"/>
                <a:cs typeface="+mn-lt"/>
              </a:rPr>
              <a:t>County-level geographic patterns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A0274-9B88-439F-A9BE-2B71D2E97D4F}"/>
              </a:ext>
            </a:extLst>
          </p:cNvPr>
          <p:cNvSpPr txBox="1">
            <a:spLocks/>
          </p:cNvSpPr>
          <p:nvPr/>
        </p:nvSpPr>
        <p:spPr>
          <a:xfrm>
            <a:off x="5067298" y="6583301"/>
            <a:ext cx="2057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0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CA5E-3698-9D00-6900-57518259E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8675-1084-5E15-490C-188FC339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70" y="179429"/>
            <a:ext cx="10083556" cy="1016771"/>
          </a:xfrm>
        </p:spPr>
        <p:txBody>
          <a:bodyPr/>
          <a:lstStyle/>
          <a:p>
            <a:r>
              <a:rPr lang="en-US" sz="4000" b="1">
                <a:solidFill>
                  <a:srgbClr val="000000"/>
                </a:solidFill>
                <a:ea typeface="+mj-lt"/>
                <a:cs typeface="+mj-lt"/>
              </a:rPr>
              <a:t>THE LENDING LANDSCAPE AT A GLANCE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CE592-E219-4C32-8A22-DC953BC66F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994" y="3976175"/>
            <a:ext cx="2219847" cy="2149134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VOLUME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9644A-C3DE-F89F-DDF9-9EDF7C4E76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677" y="4942499"/>
            <a:ext cx="1943837" cy="108361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US">
                <a:latin typeface="Aptos"/>
                <a:ea typeface="+mn-lt"/>
                <a:cs typeface="+mn-lt"/>
              </a:rPr>
              <a:t>5 years of MA mortgage data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320175-52F6-20B6-AE76-01AB4CA762D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68122" y="3976175"/>
            <a:ext cx="2226360" cy="2149134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IN"/>
              <a:t>LOAN SIZE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A4E74-7C6F-2A8F-21FB-B26D4C2768F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09575" y="4939772"/>
            <a:ext cx="1943837" cy="91427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IN"/>
              <a:t>Average financing per application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F65C3A-6134-DC8A-BA04-D0ECD1A521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98183" y="3976175"/>
            <a:ext cx="2245898" cy="2142622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IN"/>
              <a:t>PROPERTY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1D455C7-2005-DC37-5F6F-D6DFF60506E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52145" y="4939772"/>
            <a:ext cx="1943837" cy="93381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US"/>
              <a:t>Average home value in dataset</a:t>
            </a:r>
            <a:endParaRPr lang="en-US" i="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3F2882-F505-0D15-CBC9-C8DBF2D7577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33312" y="3976175"/>
            <a:ext cx="2219848" cy="2136108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IN"/>
              <a:t>REFINANCE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F7C079-F5FA-1941-6497-CC6F8ECAC56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231" y="4939772"/>
            <a:ext cx="1976401" cy="93381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IN"/>
              <a:t>Share of cash-out refinancing</a:t>
            </a:r>
            <a:endParaRPr lang="en-US" i="1">
              <a:latin typeface="Aptos Display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5F2F27-FBF6-6349-D02E-CE44B59D693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933BB40-4A88-633D-DF22-CED1D270B9E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F4FA8-7DE5-ED82-C860-C13B300D29C9}"/>
              </a:ext>
            </a:extLst>
          </p:cNvPr>
          <p:cNvSpPr/>
          <p:nvPr/>
        </p:nvSpPr>
        <p:spPr>
          <a:xfrm>
            <a:off x="946374" y="1381930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13856-7324-4484-1D9E-46E44170EAA8}"/>
              </a:ext>
            </a:extLst>
          </p:cNvPr>
          <p:cNvSpPr txBox="1"/>
          <p:nvPr/>
        </p:nvSpPr>
        <p:spPr>
          <a:xfrm>
            <a:off x="948151" y="2809621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  <a:ea typeface="+mn-lt"/>
                <a:cs typeface="+mn-lt"/>
              </a:rPr>
              <a:t>1M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C1C9E7-AB8A-C1DE-D5B9-7508771BAD33}"/>
              </a:ext>
            </a:extLst>
          </p:cNvPr>
          <p:cNvSpPr/>
          <p:nvPr/>
        </p:nvSpPr>
        <p:spPr>
          <a:xfrm>
            <a:off x="3568911" y="1375418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DD458D-5DA8-E619-1830-CB46F8A40CDF}"/>
              </a:ext>
            </a:extLst>
          </p:cNvPr>
          <p:cNvSpPr/>
          <p:nvPr/>
        </p:nvSpPr>
        <p:spPr>
          <a:xfrm>
            <a:off x="6200091" y="1381930"/>
            <a:ext cx="2243835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4E3717-28D3-5F01-FB76-20B49472A357}"/>
              </a:ext>
            </a:extLst>
          </p:cNvPr>
          <p:cNvSpPr/>
          <p:nvPr/>
        </p:nvSpPr>
        <p:spPr>
          <a:xfrm>
            <a:off x="8831270" y="1375418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05990-AC0B-EB94-7E68-3D0E9A60AF0C}"/>
              </a:ext>
            </a:extLst>
          </p:cNvPr>
          <p:cNvSpPr txBox="1"/>
          <p:nvPr/>
        </p:nvSpPr>
        <p:spPr>
          <a:xfrm>
            <a:off x="3696300" y="2823693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399k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39FD3-757D-93F3-D219-FD1DAB434A7B}"/>
              </a:ext>
            </a:extLst>
          </p:cNvPr>
          <p:cNvSpPr txBox="1"/>
          <p:nvPr/>
        </p:nvSpPr>
        <p:spPr>
          <a:xfrm>
            <a:off x="6353531" y="2823692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750k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8DD424-C1DE-9FCF-FBF7-D479A1AC6094}"/>
              </a:ext>
            </a:extLst>
          </p:cNvPr>
          <p:cNvSpPr txBox="1"/>
          <p:nvPr/>
        </p:nvSpPr>
        <p:spPr>
          <a:xfrm>
            <a:off x="8971685" y="2823693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18%</a:t>
            </a:r>
            <a:endParaRPr lang="en-US"/>
          </a:p>
        </p:txBody>
      </p:sp>
      <p:pic>
        <p:nvPicPr>
          <p:cNvPr id="27" name="Graphic 26" descr="Work from home Wi-Fi outline">
            <a:extLst>
              <a:ext uri="{FF2B5EF4-FFF2-40B4-BE49-F238E27FC236}">
                <a16:creationId xmlns:a16="http://schemas.microsoft.com/office/drawing/2014/main" id="{55F0E6AC-BB68-3BCC-3F53-FB27EDBA7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3210" y="1714825"/>
            <a:ext cx="914400" cy="9144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2891F034-E87F-D839-D4CD-9B40B69C8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2492" y="1714826"/>
            <a:ext cx="914400" cy="914400"/>
          </a:xfrm>
          <a:prstGeom prst="rect">
            <a:avLst/>
          </a:prstGeom>
        </p:spPr>
      </p:pic>
      <p:pic>
        <p:nvPicPr>
          <p:cNvPr id="31" name="Graphic 30" descr="Loan with solid fill">
            <a:extLst>
              <a:ext uri="{FF2B5EF4-FFF2-40B4-BE49-F238E27FC236}">
                <a16:creationId xmlns:a16="http://schemas.microsoft.com/office/drawing/2014/main" id="{6638FD13-771E-7D3D-EC47-0C9FB8E8A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74851" y="1714826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E5112-7007-C51E-8A48-624E6F291DA3}"/>
              </a:ext>
            </a:extLst>
          </p:cNvPr>
          <p:cNvSpPr txBox="1"/>
          <p:nvPr/>
        </p:nvSpPr>
        <p:spPr>
          <a:xfrm>
            <a:off x="1162484" y="3516399"/>
            <a:ext cx="1958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Total 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4356DB-62B0-1B85-A3B7-9ABEE2A84525}"/>
              </a:ext>
            </a:extLst>
          </p:cNvPr>
          <p:cNvSpPr txBox="1"/>
          <p:nvPr/>
        </p:nvSpPr>
        <p:spPr>
          <a:xfrm>
            <a:off x="6352145" y="3513906"/>
            <a:ext cx="20427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err="1"/>
              <a:t>Avg</a:t>
            </a:r>
            <a:r>
              <a:rPr lang="en-IN"/>
              <a:t> Property Value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FD34D-2E5C-7A23-AED0-9147D46EF7DD}"/>
              </a:ext>
            </a:extLst>
          </p:cNvPr>
          <p:cNvSpPr txBox="1"/>
          <p:nvPr/>
        </p:nvSpPr>
        <p:spPr>
          <a:xfrm>
            <a:off x="3719320" y="3516399"/>
            <a:ext cx="1958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err="1"/>
              <a:t>Avg</a:t>
            </a:r>
            <a:r>
              <a:rPr lang="en-IN"/>
              <a:t> Loan Amount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961376-CF2F-6000-581F-B4D47F836A37}"/>
              </a:ext>
            </a:extLst>
          </p:cNvPr>
          <p:cNvSpPr txBox="1"/>
          <p:nvPr/>
        </p:nvSpPr>
        <p:spPr>
          <a:xfrm>
            <a:off x="9193201" y="3519393"/>
            <a:ext cx="17844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/>
              <a:t>Cashout Share</a:t>
            </a:r>
            <a:endParaRPr lang="en-US"/>
          </a:p>
        </p:txBody>
      </p:sp>
      <p:pic>
        <p:nvPicPr>
          <p:cNvPr id="34" name="Graphic 33" descr="Bar chart with solid fill">
            <a:extLst>
              <a:ext uri="{FF2B5EF4-FFF2-40B4-BE49-F238E27FC236}">
                <a16:creationId xmlns:a16="http://schemas.microsoft.com/office/drawing/2014/main" id="{63FD8F25-6687-79F7-4D79-5480CAB8A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8395" y="1714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1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40484DA3-BA7F-71BA-7E08-DAB7B7031E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8129431"/>
                  </p:ext>
                </p:extLst>
              </p:nvPr>
            </p:nvGraphicFramePr>
            <p:xfrm>
              <a:off x="0" y="7070"/>
              <a:ext cx="8389855" cy="684386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40484DA3-BA7F-71BA-7E08-DAB7B7031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7070"/>
                <a:ext cx="8389855" cy="68438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531B2FB5-539F-EE95-C48D-2467C47FFECA}"/>
              </a:ext>
            </a:extLst>
          </p:cNvPr>
          <p:cNvSpPr/>
          <p:nvPr/>
        </p:nvSpPr>
        <p:spPr>
          <a:xfrm>
            <a:off x="8493548" y="136525"/>
            <a:ext cx="2859463" cy="1923231"/>
          </a:xfrm>
          <a:prstGeom prst="wedgeEllipseCallou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Conventional loans dominate at 85%+</a:t>
            </a:r>
          </a:p>
          <a:p>
            <a:pPr algn="ctr"/>
            <a:r>
              <a:rPr lang="en-US" sz="1400"/>
              <a:t>FHA &amp; VA serve niche borrower segments</a:t>
            </a:r>
            <a:endParaRPr lang="en-IN" sz="1400"/>
          </a:p>
        </p:txBody>
      </p:sp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EF580DCF-53C3-20B6-2F2A-560C0399E4EA}"/>
              </a:ext>
            </a:extLst>
          </p:cNvPr>
          <p:cNvSpPr/>
          <p:nvPr/>
        </p:nvSpPr>
        <p:spPr>
          <a:xfrm>
            <a:off x="8493547" y="2376103"/>
            <a:ext cx="2859463" cy="1923231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Boston metro dominates: Middlesex &amp; Suffolk </a:t>
            </a:r>
          </a:p>
          <a:p>
            <a:pPr algn="ctr"/>
            <a:r>
              <a:rPr lang="en-US" sz="1400"/>
              <a:t>counties lead in application volume</a:t>
            </a:r>
            <a:endParaRPr lang="en-IN" sz="1400"/>
          </a:p>
        </p:txBody>
      </p:sp>
      <p:sp>
        <p:nvSpPr>
          <p:cNvPr id="37" name="Speech Bubble: Oval 36">
            <a:extLst>
              <a:ext uri="{FF2B5EF4-FFF2-40B4-BE49-F238E27FC236}">
                <a16:creationId xmlns:a16="http://schemas.microsoft.com/office/drawing/2014/main" id="{5A55A2DC-4BA6-9B86-0D06-C316494B82AC}"/>
              </a:ext>
            </a:extLst>
          </p:cNvPr>
          <p:cNvSpPr/>
          <p:nvPr/>
        </p:nvSpPr>
        <p:spPr>
          <a:xfrm>
            <a:off x="8493548" y="4615681"/>
            <a:ext cx="2859463" cy="1923231"/>
          </a:xfrm>
          <a:prstGeom prst="wedgeEllipseCallout">
            <a:avLst>
              <a:gd name="adj1" fmla="val -36568"/>
              <a:gd name="adj2" fmla="val 564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2021 refinancing boom: 200K+ applications </a:t>
            </a:r>
          </a:p>
          <a:p>
            <a:pPr algn="ctr"/>
            <a:r>
              <a:rPr lang="en-US" sz="1400"/>
              <a:t>driven by historic low interest rates</a:t>
            </a: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8F63-3BD0-EC9A-A677-9AC419C34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29" y="22639"/>
            <a:ext cx="12048671" cy="1073951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chemeClr val="tx2"/>
                </a:solidFill>
                <a:latin typeface="Georgia" panose="02040502050405020303" pitchFamily="18" charset="0"/>
              </a:rPr>
              <a:t>NOW THAT WE KNOW WHERE THE MONEY GOES...</a:t>
            </a:r>
            <a:endParaRPr lang="en-IN" sz="400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12E1-850C-6141-D7AD-B5C76764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1" y="5768713"/>
            <a:ext cx="4733041" cy="587637"/>
          </a:xfrm>
        </p:spPr>
        <p:txBody>
          <a:bodyPr/>
          <a:lstStyle/>
          <a:p>
            <a:pPr marL="0" indent="0">
              <a:buNone/>
            </a:pPr>
            <a:r>
              <a:rPr lang="en-IN" i="1">
                <a:solidFill>
                  <a:schemeClr val="tx2"/>
                </a:solidFill>
              </a:rPr>
              <a:t>Who actually gets approved?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CD065-FADA-EFCF-3F16-7B2AA51D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6C053-459D-0828-A8A6-100A5944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4BF0ED-FF20-F721-770E-9BD15382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1" t="5134"/>
          <a:stretch>
            <a:fillRect/>
          </a:stretch>
        </p:blipFill>
        <p:spPr>
          <a:xfrm>
            <a:off x="2338615" y="1024019"/>
            <a:ext cx="6271985" cy="3736618"/>
          </a:xfrm>
          <a:prstGeom prst="rect">
            <a:avLst/>
          </a:prstGeom>
        </p:spPr>
      </p:pic>
      <p:pic>
        <p:nvPicPr>
          <p:cNvPr id="11" name="Picture 10" descr="A group of people with green and blue icons&#10;&#10;AI-generated content may be incorrect.">
            <a:extLst>
              <a:ext uri="{FF2B5EF4-FFF2-40B4-BE49-F238E27FC236}">
                <a16:creationId xmlns:a16="http://schemas.microsoft.com/office/drawing/2014/main" id="{9C541AB4-2434-CC70-FFBB-492528EA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136" y="4827395"/>
            <a:ext cx="2173514" cy="10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7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D4786-E5EB-C84B-517A-80F7F62C85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F49A8-ADBE-34AE-A434-4FC465043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DE303-A129-E25A-4AFD-A88F4B2CEEDD}"/>
              </a:ext>
            </a:extLst>
          </p:cNvPr>
          <p:cNvSpPr txBox="1"/>
          <p:nvPr/>
        </p:nvSpPr>
        <p:spPr>
          <a:xfrm>
            <a:off x="7898130" y="226315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PATH TO </a:t>
            </a:r>
          </a:p>
          <a:p>
            <a:r>
              <a:rPr lang="en-US" sz="4000" b="1">
                <a:solidFill>
                  <a:schemeClr val="accent1"/>
                </a:solidFill>
              </a:rPr>
              <a:t>APPROVAL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89963-64B5-C847-848D-5AFE1D450175}"/>
              </a:ext>
            </a:extLst>
          </p:cNvPr>
          <p:cNvSpPr txBox="1"/>
          <p:nvPr/>
        </p:nvSpPr>
        <p:spPr>
          <a:xfrm>
            <a:off x="7898130" y="1412075"/>
            <a:ext cx="3408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>
                <a:effectLst/>
                <a:latin typeface="Georgia" panose="02040502050405020303" pitchFamily="18" charset="0"/>
              </a:rPr>
              <a:t>Discovering what makes dreams come true</a:t>
            </a:r>
          </a:p>
        </p:txBody>
      </p:sp>
      <p:pic>
        <p:nvPicPr>
          <p:cNvPr id="10" name="Graphic 9" descr="Loan with solid fill">
            <a:extLst>
              <a:ext uri="{FF2B5EF4-FFF2-40B4-BE49-F238E27FC236}">
                <a16:creationId xmlns:a16="http://schemas.microsoft.com/office/drawing/2014/main" id="{A87037EF-FD05-DDEC-5480-B934CF147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2513" y="432449"/>
            <a:ext cx="1185617" cy="1185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209C3-D16F-1509-F86C-0204B451850C}"/>
              </a:ext>
            </a:extLst>
          </p:cNvPr>
          <p:cNvSpPr txBox="1"/>
          <p:nvPr/>
        </p:nvSpPr>
        <p:spPr>
          <a:xfrm>
            <a:off x="6096000" y="2050228"/>
            <a:ext cx="5468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what drives successful loan applications across Massachusetts</a:t>
            </a:r>
            <a:endParaRPr lang="en-US" sz="105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B9AB281-65DA-B2A6-06CE-011D9671D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36" y="5051212"/>
            <a:ext cx="50188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30712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30712"/>
              </a:solidFill>
              <a:effectLst/>
              <a:latin typeface="ui-sans-serif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61ADC1-1C4E-E784-1FA4-C4F24742728E}"/>
              </a:ext>
            </a:extLst>
          </p:cNvPr>
          <p:cNvSpPr txBox="1"/>
          <p:nvPr/>
        </p:nvSpPr>
        <p:spPr>
          <a:xfrm>
            <a:off x="6110118" y="2967549"/>
            <a:ext cx="6925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questions we answer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F2E37D3-E6BB-4380-758F-EA00854139C3}"/>
              </a:ext>
            </a:extLst>
          </p:cNvPr>
          <p:cNvSpPr/>
          <p:nvPr/>
        </p:nvSpPr>
        <p:spPr>
          <a:xfrm>
            <a:off x="6110118" y="3350650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1695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E64A-2789-549E-78A8-CAF1D5946E58}"/>
              </a:ext>
            </a:extLst>
          </p:cNvPr>
          <p:cNvSpPr/>
          <p:nvPr/>
        </p:nvSpPr>
        <p:spPr>
          <a:xfrm>
            <a:off x="6095999" y="4471623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3405"/>
            </a:schemeClr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1FCEC5-9CDB-E4B3-5E4E-420559B915D9}"/>
              </a:ext>
            </a:extLst>
          </p:cNvPr>
          <p:cNvSpPr/>
          <p:nvPr/>
        </p:nvSpPr>
        <p:spPr>
          <a:xfrm>
            <a:off x="6095999" y="5511817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335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Clipboard All Crosses with solid fill">
            <a:extLst>
              <a:ext uri="{FF2B5EF4-FFF2-40B4-BE49-F238E27FC236}">
                <a16:creationId xmlns:a16="http://schemas.microsoft.com/office/drawing/2014/main" id="{EC089305-9EFE-5D3A-8B03-159E7CC9A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1070" y="3473356"/>
            <a:ext cx="677279" cy="677279"/>
          </a:xfrm>
          <a:prstGeom prst="rect">
            <a:avLst/>
          </a:prstGeom>
        </p:spPr>
      </p:pic>
      <p:pic>
        <p:nvPicPr>
          <p:cNvPr id="31" name="Graphic 30" descr="Lightbulb with solid fill">
            <a:extLst>
              <a:ext uri="{FF2B5EF4-FFF2-40B4-BE49-F238E27FC236}">
                <a16:creationId xmlns:a16="http://schemas.microsoft.com/office/drawing/2014/main" id="{545CD971-2C92-0ED7-E4F5-5CC6842B5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0118" y="4539936"/>
            <a:ext cx="781038" cy="781038"/>
          </a:xfrm>
          <a:prstGeom prst="rect">
            <a:avLst/>
          </a:prstGeom>
        </p:spPr>
      </p:pic>
      <p:pic>
        <p:nvPicPr>
          <p:cNvPr id="33" name="Graphic 32" descr="Two Men with solid fill">
            <a:extLst>
              <a:ext uri="{FF2B5EF4-FFF2-40B4-BE49-F238E27FC236}">
                <a16:creationId xmlns:a16="http://schemas.microsoft.com/office/drawing/2014/main" id="{A4F26A75-C2EA-4340-6C89-21DCF16B6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0118" y="5596549"/>
            <a:ext cx="701870" cy="70187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F451637-065D-CBE3-90C2-E63980D36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49870"/>
              </p:ext>
            </p:extLst>
          </p:nvPr>
        </p:nvGraphicFramePr>
        <p:xfrm>
          <a:off x="6562164" y="3596062"/>
          <a:ext cx="4791636" cy="677279"/>
        </p:xfrm>
        <a:graphic>
          <a:graphicData uri="http://schemas.openxmlformats.org/drawingml/2006/table">
            <a:tbl>
              <a:tblPr/>
              <a:tblGrid>
                <a:gridCol w="282388">
                  <a:extLst>
                    <a:ext uri="{9D8B030D-6E8A-4147-A177-3AD203B41FA5}">
                      <a16:colId xmlns:a16="http://schemas.microsoft.com/office/drawing/2014/main" val="305902766"/>
                    </a:ext>
                  </a:extLst>
                </a:gridCol>
                <a:gridCol w="4509248">
                  <a:extLst>
                    <a:ext uri="{9D8B030D-6E8A-4147-A177-3AD203B41FA5}">
                      <a16:colId xmlns:a16="http://schemas.microsoft.com/office/drawing/2014/main" val="4142908075"/>
                    </a:ext>
                  </a:extLst>
                </a:gridCol>
              </a:tblGrid>
              <a:tr h="677279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Georgia" panose="02040502050405020303" pitchFamily="18" charset="0"/>
                        </a:rPr>
                        <a:t>What is the overall approval rate?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649695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C6482AD-F840-0103-1D1F-FC803CE2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77227"/>
              </p:ext>
            </p:extLst>
          </p:nvPr>
        </p:nvGraphicFramePr>
        <p:xfrm>
          <a:off x="1580549" y="4600263"/>
          <a:ext cx="10515600" cy="5486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0553811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715573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What factors drive loan approval?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237762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2130139-ACCE-C7E0-372C-7F9E5A804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90848"/>
              </p:ext>
            </p:extLst>
          </p:nvPr>
        </p:nvGraphicFramePr>
        <p:xfrm>
          <a:off x="1580549" y="5590815"/>
          <a:ext cx="10515600" cy="5486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2637205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690872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Georgia" panose="02040502050405020303" pitchFamily="18" charset="0"/>
                        </a:rPr>
                        <a:t>Which demographics succeed?</a:t>
                      </a:r>
                    </a:p>
                    <a:p>
                      <a:pPr>
                        <a:buNone/>
                      </a:pP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211006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D8D3CFB-BAE3-988C-E8A6-E9C05A44F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289422"/>
              </p:ext>
            </p:extLst>
          </p:nvPr>
        </p:nvGraphicFramePr>
        <p:xfrm>
          <a:off x="1633356" y="3899146"/>
          <a:ext cx="10515600" cy="5486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1015590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06174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Success metrics across all applications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700013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F8B5882-2474-7F1D-3F62-93C921139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71781"/>
              </p:ext>
            </p:extLst>
          </p:nvPr>
        </p:nvGraphicFramePr>
        <p:xfrm>
          <a:off x="1676400" y="4897285"/>
          <a:ext cx="10515600" cy="5486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67749172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43612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Key influencers that boost your chances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47584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3F185C6-5101-BF1E-B62C-79AF3AF2C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07420"/>
              </p:ext>
            </p:extLst>
          </p:nvPr>
        </p:nvGraphicFramePr>
        <p:xfrm>
          <a:off x="1633356" y="5880187"/>
          <a:ext cx="10515600" cy="5486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3965545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021010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Age groups &amp; income patterns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008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81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0057" y="472038"/>
            <a:ext cx="6599523" cy="365125"/>
          </a:xfrm>
        </p:spPr>
        <p:txBody>
          <a:bodyPr/>
          <a:lstStyle/>
          <a:p>
            <a:r>
              <a:rPr lang="en-US" sz="4000" b="1">
                <a:solidFill>
                  <a:schemeClr val="tx1"/>
                </a:solidFill>
              </a:rPr>
              <a:t>WHY THEY 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APPROVE</a:t>
            </a:r>
            <a:r>
              <a:rPr lang="en-US" sz="4000" b="1">
                <a:solidFill>
                  <a:schemeClr val="tx1"/>
                </a:solidFill>
              </a:rPr>
              <a:t> YOU?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159C5-CC87-E558-0850-88C4AF60C07C}"/>
              </a:ext>
            </a:extLst>
          </p:cNvPr>
          <p:cNvSpPr/>
          <p:nvPr/>
        </p:nvSpPr>
        <p:spPr>
          <a:xfrm>
            <a:off x="606291" y="1266509"/>
            <a:ext cx="2403356" cy="3913183"/>
          </a:xfrm>
          <a:prstGeom prst="rect">
            <a:avLst/>
          </a:prstGeom>
          <a:solidFill>
            <a:schemeClr val="accent1">
              <a:lumMod val="20000"/>
              <a:lumOff val="8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          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>
                <a:solidFill>
                  <a:schemeClr val="accent1"/>
                </a:solidFill>
                <a:latin typeface="Georgia" panose="02040502050405020303" pitchFamily="18" charset="0"/>
              </a:rPr>
              <a:t>         </a:t>
            </a:r>
            <a:r>
              <a:rPr lang="en-US" b="1">
                <a:solidFill>
                  <a:schemeClr val="tx2"/>
                </a:solidFill>
                <a:latin typeface="Georgia" panose="02040502050405020303" pitchFamily="18" charset="0"/>
              </a:rPr>
              <a:t>LOW DTI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            </a:t>
            </a:r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Debt-to-Income</a:t>
            </a:r>
            <a:br>
              <a:rPr lang="en-US"/>
            </a:br>
            <a:br>
              <a:rPr lang="en-US"/>
            </a:br>
            <a:r>
              <a:rPr lang="en-US" sz="1400">
                <a:solidFill>
                  <a:srgbClr val="1560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 DTI By 12.46 Points For Maximum Impact</a:t>
            </a:r>
            <a:endParaRPr lang="en-US" sz="1600">
              <a:solidFill>
                <a:srgbClr val="1560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chemeClr val="tx1"/>
              </a:solidFill>
              <a:latin typeface="ui-sans-serif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Approval Boost       </a:t>
            </a:r>
            <a:r>
              <a:rPr lang="en-US" altLang="en-US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1.22x</a:t>
            </a:r>
            <a:endParaRPr lang="en-US" alt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pic>
        <p:nvPicPr>
          <p:cNvPr id="37" name="Graphic 36" descr="Bar graph with downward trend with solid fill">
            <a:extLst>
              <a:ext uri="{FF2B5EF4-FFF2-40B4-BE49-F238E27FC236}">
                <a16:creationId xmlns:a16="http://schemas.microsoft.com/office/drawing/2014/main" id="{9DF83565-544D-EA7C-B0CB-F095425F0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2668" y="1266509"/>
            <a:ext cx="801853" cy="801853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05D83EF-647B-E677-6767-586A54C10C96}"/>
              </a:ext>
            </a:extLst>
          </p:cNvPr>
          <p:cNvSpPr/>
          <p:nvPr/>
        </p:nvSpPr>
        <p:spPr>
          <a:xfrm>
            <a:off x="1047714" y="2125201"/>
            <a:ext cx="1623247" cy="402846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#</a:t>
            </a:r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PT Sans" panose="020B0503020203020204" pitchFamily="34" charset="77"/>
              </a:rPr>
              <a:t>1 FACTOR</a:t>
            </a:r>
          </a:p>
        </p:txBody>
      </p:sp>
      <p:pic>
        <p:nvPicPr>
          <p:cNvPr id="40" name="Graphic 39" descr="Trophy with solid fill">
            <a:extLst>
              <a:ext uri="{FF2B5EF4-FFF2-40B4-BE49-F238E27FC236}">
                <a16:creationId xmlns:a16="http://schemas.microsoft.com/office/drawing/2014/main" id="{8FC53419-84E9-9CC1-88A7-5940853B5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6131" y="2201770"/>
            <a:ext cx="266537" cy="266537"/>
          </a:xfrm>
          <a:prstGeom prst="rect">
            <a:avLst/>
          </a:prstGeom>
        </p:spPr>
      </p:pic>
      <p:sp>
        <p:nvSpPr>
          <p:cNvPr id="41" name="Rectangle 4">
            <a:extLst>
              <a:ext uri="{FF2B5EF4-FFF2-40B4-BE49-F238E27FC236}">
                <a16:creationId xmlns:a16="http://schemas.microsoft.com/office/drawing/2014/main" id="{39EE6099-CFA5-D704-DD63-2E55682BF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3" name="Graphic 42" descr="Arrow Up with solid fill">
            <a:extLst>
              <a:ext uri="{FF2B5EF4-FFF2-40B4-BE49-F238E27FC236}">
                <a16:creationId xmlns:a16="http://schemas.microsoft.com/office/drawing/2014/main" id="{8A8B7B71-4249-8A18-FD7B-97A7F4BA54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730" y="4263367"/>
            <a:ext cx="329788" cy="22205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9A68108-A604-9E44-DC01-7C5B3E8452A9}"/>
              </a:ext>
            </a:extLst>
          </p:cNvPr>
          <p:cNvSpPr/>
          <p:nvPr/>
        </p:nvSpPr>
        <p:spPr>
          <a:xfrm>
            <a:off x="3158396" y="1253062"/>
            <a:ext cx="2403356" cy="3913183"/>
          </a:xfrm>
          <a:prstGeom prst="rect">
            <a:avLst/>
          </a:prstGeom>
          <a:solidFill>
            <a:srgbClr val="E3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          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>
                <a:solidFill>
                  <a:schemeClr val="accent1"/>
                </a:solidFill>
                <a:latin typeface="Georgia" panose="02040502050405020303" pitchFamily="18" charset="0"/>
              </a:rPr>
              <a:t>        </a:t>
            </a:r>
            <a:r>
              <a:rPr lang="en-US" b="1">
                <a:solidFill>
                  <a:schemeClr val="tx2"/>
                </a:solidFill>
                <a:latin typeface="Georgia" panose="02040502050405020303" pitchFamily="18" charset="0"/>
              </a:rPr>
              <a:t>LOW RISK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               </a:t>
            </a:r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Risk Flags</a:t>
            </a:r>
            <a:br>
              <a:rPr lang="en-US" sz="110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sz="110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sz="110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400">
                <a:solidFill>
                  <a:srgbClr val="1560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 risk flags between 0-1 range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chemeClr val="tx1"/>
              </a:solidFill>
              <a:latin typeface="ui-sans-serif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Approval Boost       </a:t>
            </a:r>
            <a:r>
              <a:rPr lang="en-US" altLang="en-US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1.18x</a:t>
            </a:r>
            <a:endParaRPr lang="en-US" alt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3818E48-7BB9-689E-CF3F-2EB7EF142192}"/>
              </a:ext>
            </a:extLst>
          </p:cNvPr>
          <p:cNvSpPr/>
          <p:nvPr/>
        </p:nvSpPr>
        <p:spPr>
          <a:xfrm>
            <a:off x="3599819" y="2111754"/>
            <a:ext cx="1623247" cy="402846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PT Sans" panose="020B0503020203020204" pitchFamily="34" charset="77"/>
              </a:rPr>
              <a:t>HIGH IMPACT</a:t>
            </a:r>
          </a:p>
        </p:txBody>
      </p:sp>
      <p:pic>
        <p:nvPicPr>
          <p:cNvPr id="53" name="Graphic 52" descr="Arrow Up with solid fill">
            <a:extLst>
              <a:ext uri="{FF2B5EF4-FFF2-40B4-BE49-F238E27FC236}">
                <a16:creationId xmlns:a16="http://schemas.microsoft.com/office/drawing/2014/main" id="{1ED3C0C3-3F4E-28A3-B97A-F510D774D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7835" y="4249920"/>
            <a:ext cx="329788" cy="22205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6F5A59C-D98A-021C-B37F-7D335036B55A}"/>
              </a:ext>
            </a:extLst>
          </p:cNvPr>
          <p:cNvSpPr/>
          <p:nvPr/>
        </p:nvSpPr>
        <p:spPr>
          <a:xfrm>
            <a:off x="5704000" y="1253062"/>
            <a:ext cx="2403356" cy="3913183"/>
          </a:xfrm>
          <a:prstGeom prst="rect">
            <a:avLst/>
          </a:prstGeom>
          <a:solidFill>
            <a:schemeClr val="accent1">
              <a:lumMod val="20000"/>
              <a:lumOff val="8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          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>
                <a:solidFill>
                  <a:schemeClr val="accent1"/>
                </a:solidFill>
                <a:latin typeface="Georgia" panose="02040502050405020303" pitchFamily="18" charset="0"/>
              </a:rPr>
              <a:t>        </a:t>
            </a:r>
            <a:r>
              <a:rPr lang="en-US" b="1">
                <a:solidFill>
                  <a:schemeClr val="tx2"/>
                </a:solidFill>
                <a:latin typeface="Georgia" panose="02040502050405020303" pitchFamily="18" charset="0"/>
              </a:rPr>
              <a:t>PURCHASE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            </a:t>
            </a:r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Loan Purpose</a:t>
            </a:r>
            <a:br>
              <a:rPr lang="en-US"/>
            </a:br>
            <a:br>
              <a:rPr lang="en-US"/>
            </a:br>
            <a:r>
              <a:rPr lang="en-US" sz="1400">
                <a:solidFill>
                  <a:srgbClr val="1560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purchase beats refinancing applications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>
              <a:solidFill>
                <a:srgbClr val="1560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Approval Boost       </a:t>
            </a:r>
            <a:r>
              <a:rPr lang="en-US" altLang="en-US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1.16x</a:t>
            </a:r>
            <a:endParaRPr lang="en-US" alt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02052E1-FBFA-4CB8-6807-2E3DAD262E5D}"/>
              </a:ext>
            </a:extLst>
          </p:cNvPr>
          <p:cNvSpPr/>
          <p:nvPr/>
        </p:nvSpPr>
        <p:spPr>
          <a:xfrm>
            <a:off x="6145423" y="2111754"/>
            <a:ext cx="1623247" cy="402846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PT Sans" panose="020B0503020203020204" pitchFamily="34" charset="77"/>
              </a:rPr>
              <a:t>STRONG</a:t>
            </a:r>
          </a:p>
        </p:txBody>
      </p:sp>
      <p:pic>
        <p:nvPicPr>
          <p:cNvPr id="58" name="Graphic 57" descr="Arrow Up with solid fill">
            <a:extLst>
              <a:ext uri="{FF2B5EF4-FFF2-40B4-BE49-F238E27FC236}">
                <a16:creationId xmlns:a16="http://schemas.microsoft.com/office/drawing/2014/main" id="{8301459C-B9A9-85E5-F898-F6824DB82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439" y="4249920"/>
            <a:ext cx="329788" cy="22205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9F9DFA8-D23C-EED3-200B-51B7505678B0}"/>
              </a:ext>
            </a:extLst>
          </p:cNvPr>
          <p:cNvSpPr/>
          <p:nvPr/>
        </p:nvSpPr>
        <p:spPr>
          <a:xfrm>
            <a:off x="8295258" y="1253062"/>
            <a:ext cx="2403356" cy="3913183"/>
          </a:xfrm>
          <a:prstGeom prst="rect">
            <a:avLst/>
          </a:prstGeom>
          <a:solidFill>
            <a:srgbClr val="E3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          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>
                <a:solidFill>
                  <a:schemeClr val="accent1"/>
                </a:solidFill>
                <a:latin typeface="Georgia" panose="02040502050405020303" pitchFamily="18" charset="0"/>
              </a:rPr>
              <a:t>        </a:t>
            </a:r>
            <a:r>
              <a:rPr lang="en-US" b="1">
                <a:solidFill>
                  <a:schemeClr val="tx2"/>
                </a:solidFill>
                <a:latin typeface="Georgia" panose="02040502050405020303" pitchFamily="18" charset="0"/>
              </a:rPr>
              <a:t>LTV RATIO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            </a:t>
            </a:r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Loan-to-Value</a:t>
            </a:r>
            <a:br>
              <a:rPr lang="en-US"/>
            </a:br>
            <a:br>
              <a:rPr lang="en-US"/>
            </a:br>
            <a:r>
              <a:rPr lang="en-US" sz="1400">
                <a:solidFill>
                  <a:srgbClr val="1560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optimal 79-80% LTV range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>
              <a:solidFill>
                <a:srgbClr val="1560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Approval Boost       </a:t>
            </a:r>
            <a:r>
              <a:rPr lang="en-US" altLang="en-US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1.13x</a:t>
            </a:r>
            <a:endParaRPr lang="en-US" alt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A274654-4D36-5F45-4775-92D3B3AC6CB0}"/>
              </a:ext>
            </a:extLst>
          </p:cNvPr>
          <p:cNvSpPr/>
          <p:nvPr/>
        </p:nvSpPr>
        <p:spPr>
          <a:xfrm>
            <a:off x="8736681" y="2111754"/>
            <a:ext cx="1623247" cy="402846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PT Sans" panose="020B0503020203020204" pitchFamily="34" charset="77"/>
              </a:rPr>
              <a:t>MODERATE </a:t>
            </a:r>
          </a:p>
        </p:txBody>
      </p:sp>
      <p:pic>
        <p:nvPicPr>
          <p:cNvPr id="65" name="Graphic 64" descr="Radioactive with solid fill">
            <a:extLst>
              <a:ext uri="{FF2B5EF4-FFF2-40B4-BE49-F238E27FC236}">
                <a16:creationId xmlns:a16="http://schemas.microsoft.com/office/drawing/2014/main" id="{1B20BFA1-E8D4-59E7-4CF4-25D34C453D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59497" y="1234555"/>
            <a:ext cx="833807" cy="833807"/>
          </a:xfrm>
          <a:prstGeom prst="rect">
            <a:avLst/>
          </a:prstGeom>
        </p:spPr>
      </p:pic>
      <p:pic>
        <p:nvPicPr>
          <p:cNvPr id="67" name="Graphic 66" descr="Receipt with solid fill">
            <a:extLst>
              <a:ext uri="{FF2B5EF4-FFF2-40B4-BE49-F238E27FC236}">
                <a16:creationId xmlns:a16="http://schemas.microsoft.com/office/drawing/2014/main" id="{4197476E-681C-9269-F5CA-FEE57D3FA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0002" y="1234555"/>
            <a:ext cx="833807" cy="833807"/>
          </a:xfrm>
          <a:prstGeom prst="rect">
            <a:avLst/>
          </a:prstGeom>
        </p:spPr>
      </p:pic>
      <p:pic>
        <p:nvPicPr>
          <p:cNvPr id="69" name="Graphic 68" descr="Bank with solid fill">
            <a:extLst>
              <a:ext uri="{FF2B5EF4-FFF2-40B4-BE49-F238E27FC236}">
                <a16:creationId xmlns:a16="http://schemas.microsoft.com/office/drawing/2014/main" id="{A653D577-7B94-B777-42FB-4F5AC55AE8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39736" y="1208527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250D34C8-3F1D-5B03-4341-D20F104D25FB}"/>
              </a:ext>
            </a:extLst>
          </p:cNvPr>
          <p:cNvSpPr txBox="1"/>
          <p:nvPr/>
        </p:nvSpPr>
        <p:spPr>
          <a:xfrm>
            <a:off x="1066131" y="5011600"/>
            <a:ext cx="825735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b="1">
                <a:solidFill>
                  <a:schemeClr val="accent1">
                    <a:lumMod val="75000"/>
                  </a:schemeClr>
                </a:solidFill>
                <a:latin typeface="ui-sans-serif"/>
              </a:rPr>
            </a:br>
            <a:endParaRPr lang="en-US" altLang="en-US">
              <a:solidFill>
                <a:schemeClr val="accent1">
                  <a:lumMod val="75000"/>
                </a:schemeClr>
              </a:solidFill>
              <a:latin typeface="ui-sans-serif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Insight</a:t>
            </a:r>
            <a:br>
              <a:rPr lang="en-US" altLang="en-US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DTI ratio decreases, approval likelihood increases </a:t>
            </a:r>
            <a:r>
              <a:rPr lang="en-US" altLang="en-US" b="1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linearly</a:t>
            </a:r>
            <a:r>
              <a:rPr lang="en-US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keeping DTI below 43% is the single strongest  predictor of loan success!</a:t>
            </a:r>
          </a:p>
          <a:p>
            <a:endParaRPr lang="en-US"/>
          </a:p>
        </p:txBody>
      </p:sp>
      <p:pic>
        <p:nvPicPr>
          <p:cNvPr id="8" name="Picture 7" descr="A cartoon of a person looking through a telescope&#10;&#10;AI-generated content may be incorrect.">
            <a:extLst>
              <a:ext uri="{FF2B5EF4-FFF2-40B4-BE49-F238E27FC236}">
                <a16:creationId xmlns:a16="http://schemas.microsoft.com/office/drawing/2014/main" id="{D2EE5F86-A4A4-8DFA-20A4-F2EF573558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731" y="5469290"/>
            <a:ext cx="994128" cy="1029275"/>
          </a:xfrm>
          <a:prstGeom prst="rect">
            <a:avLst/>
          </a:prstGeom>
        </p:spPr>
      </p:pic>
      <p:pic>
        <p:nvPicPr>
          <p:cNvPr id="27" name="Graphic 26" descr="Pie chart with solid fill">
            <a:extLst>
              <a:ext uri="{FF2B5EF4-FFF2-40B4-BE49-F238E27FC236}">
                <a16:creationId xmlns:a16="http://schemas.microsoft.com/office/drawing/2014/main" id="{1839B5D1-FADE-89D5-87F5-C9C81988D6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4730" y="5412057"/>
            <a:ext cx="1029275" cy="10292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07E0A1-3DFA-744C-8359-0BEF319D853A}"/>
              </a:ext>
            </a:extLst>
          </p:cNvPr>
          <p:cNvSpPr txBox="1"/>
          <p:nvPr/>
        </p:nvSpPr>
        <p:spPr>
          <a:xfrm>
            <a:off x="8295258" y="6256639"/>
            <a:ext cx="251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66%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 is explained</a:t>
            </a:r>
            <a:endParaRPr lang="en-US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blue stick figure with question mark&#10;&#10;AI-generated content may be incorrect.">
            <a:extLst>
              <a:ext uri="{FF2B5EF4-FFF2-40B4-BE49-F238E27FC236}">
                <a16:creationId xmlns:a16="http://schemas.microsoft.com/office/drawing/2014/main" id="{EE0EC75C-3973-63EF-220E-A7B08BA92B36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2187" t="8341" r="9175" b="5457"/>
          <a:stretch>
            <a:fillRect/>
          </a:stretch>
        </p:blipFill>
        <p:spPr>
          <a:xfrm>
            <a:off x="6776535" y="122852"/>
            <a:ext cx="746692" cy="83380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57913" y="2044700"/>
            <a:ext cx="6034087" cy="1438275"/>
          </a:xfrm>
        </p:spPr>
        <p:txBody>
          <a:bodyPr/>
          <a:lstStyle/>
          <a:p>
            <a:r>
              <a:rPr lang="en-US"/>
              <a:t>PRIMARY 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57913" y="3468688"/>
            <a:ext cx="6034087" cy="1085850"/>
          </a:xfrm>
        </p:spPr>
        <p:txBody>
          <a:bodyPr/>
          <a:lstStyle/>
          <a:p>
            <a:r>
              <a:rPr lang="en-US"/>
              <a:t>ANNUAL REVENUE GROWTH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996CC84F-49CD-B644-2B2F-BECF65923E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9781193"/>
                  </p:ext>
                </p:extLst>
              </p:nvPr>
            </p:nvGraphicFramePr>
            <p:xfrm>
              <a:off x="2939144" y="0"/>
              <a:ext cx="9252856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996CC84F-49CD-B644-2B2F-BECF65923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2939144" y="0"/>
                <a:ext cx="9252856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AC06785-979A-0107-65FE-2B9211151A2A}"/>
              </a:ext>
            </a:extLst>
          </p:cNvPr>
          <p:cNvSpPr txBox="1"/>
          <p:nvPr/>
        </p:nvSpPr>
        <p:spPr>
          <a:xfrm>
            <a:off x="3084286" y="3247962"/>
            <a:ext cx="6168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0" i="0" u="none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endParaRPr lang="en-US"/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28A13A08-DC4A-C565-2FD6-49060640F680}"/>
              </a:ext>
            </a:extLst>
          </p:cNvPr>
          <p:cNvSpPr/>
          <p:nvPr/>
        </p:nvSpPr>
        <p:spPr>
          <a:xfrm>
            <a:off x="130629" y="162531"/>
            <a:ext cx="2806699" cy="1882169"/>
          </a:xfrm>
          <a:prstGeom prst="wedgeEllipseCallout">
            <a:avLst>
              <a:gd name="adj1" fmla="val 47799"/>
              <a:gd name="adj2" fmla="val 70173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>Home purchases cluster high on loan amount regardless of income, while refinancing spreads wide</a:t>
            </a:r>
            <a:r>
              <a:rPr lang="en-US" sz="1400" b="1">
                <a:solidFill>
                  <a:schemeClr val="tx1"/>
                </a:solidFill>
              </a:rPr>
              <a:t>.</a:t>
            </a:r>
            <a:endParaRPr lang="en-US" sz="2000" b="1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6F87C2B8-3FF0-3D21-3B37-B73F43A84D1F}"/>
              </a:ext>
            </a:extLst>
          </p:cNvPr>
          <p:cNvSpPr/>
          <p:nvPr/>
        </p:nvSpPr>
        <p:spPr>
          <a:xfrm>
            <a:off x="130629" y="4599656"/>
            <a:ext cx="2452914" cy="1882169"/>
          </a:xfrm>
          <a:prstGeom prst="wedgeEllipseCallout">
            <a:avLst>
              <a:gd name="adj1" fmla="val 64124"/>
              <a:gd name="adj2" fmla="val -765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EC69B-0445-D28E-2831-D494397C280C}"/>
              </a:ext>
            </a:extLst>
          </p:cNvPr>
          <p:cNvSpPr txBox="1"/>
          <p:nvPr/>
        </p:nvSpPr>
        <p:spPr>
          <a:xfrm>
            <a:off x="319313" y="5050972"/>
            <a:ext cx="21190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Ages 35-44 consistently lead approvals across all years, but the 25-34 cohort is rapidly closing the gap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4D4CF7-AD24-3820-13DD-315D237CE148}"/>
              </a:ext>
            </a:extLst>
          </p:cNvPr>
          <p:cNvSpPr/>
          <p:nvPr/>
        </p:nvSpPr>
        <p:spPr>
          <a:xfrm>
            <a:off x="126888" y="2763837"/>
            <a:ext cx="2957398" cy="8708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Approval rates fell from 65.69% (2020) to 54.95% (2023) — a direct casualty of rising interest rates</a:t>
            </a:r>
          </a:p>
          <a:p>
            <a:endParaRPr 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8F3AFF91-0725-2E42-8F7A-D19144F4AC84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+1Z32/bNhD+Vww9GwMpUaKUN1tzgAHpkM1FX4rAOJInW40sChSVxg38v4+inGb51WwOmjptHmxLxxN59913x6N8FaiybSrY/AlrDI6CqdbnazDnIxqMg3qQSZUUQrCIpUkaUpFFwJgb1Y0tdd0GR1eBBbNE+6FsO6j6iZzw49k4gKo6hWV/V0DV4jho0LS6hqr8goOyG7Kmw+04wMum0gb6KecWLPbTXjh1d+9MoL9FbkWQtrzAOUo7SLMCaBYVKHkMSSKJzCRxau2g4C17UKWf2i+f69pCWbtlelksZYiUMJDAADGlwHkvL8rK7lTEZnbZGOed83nT9OBM1AXUElXgXTDYDhZfBbmuurW/mt2Sz3VnJP6NhR+qbWk3bprVWsFiDYuQhKT/YotCm0WjP6NZiDLYOoROjXb4eW0PhHtwsUEwfnClP+cGHW4qOCLb8VfzcidaalNKqF7UwkpDvWg60+gWFxUIrL5p5qMoTpZLg0uwu9vZyzoAa93V1g8dd/WOdvF9R86cpC3rZbWj9Q3D3g/+VY5k+QqM7fNGfHIE7enkntJGoZluPKN+L801tcPxHZcOE4ft2XVSuic+/SvtdrQb/HrJTDjb9gokVlHk8j0GGiUpo8Aisn8mv0NoO4Pfx4H32kI1mjRN5XJ0wG8PfsFgew5GzUjEE5LHk6nznMfpNE4mkzA7zmZJHsZ8ui8DXx6FPpjjIOMCJGMuiopIGsuIJOlbVX6ryneqEd0ja6S39Gery/QQ6vKDTBuKcyESpRLBmaAyY0ICyGe0WQcYgAcahB+f+nlv6Gbh2/x9Npgvrva/g+ZunvxYlt12aqAXFQIhTjBTEIUZZ4THz9j7Xxu93ja+x9HsbXh013syA1ZdrQyqU3TG1NadUeU5qvyn3EEOuLPnCc2AFnFIKM+IJCzOWL/IN0Nn8dIKfXk7QkNvyUScEVQkowoySjjggZ4TJhfL0YmL2GhyE7Ff7JBwH4LhhCBTiiJNeSLdqY8giWgWHmgUc2hXurOjuasY++3DrzyGdwEYIsgTnoUY8ZC6s7pkEjl5xhnvu5Pw+nb0AarulwzjgygMsUyljEOkUZKgoISFTMArfYv6X6Oo5lUp0eyUXlsbcB+Fm0aAfE3QlBch8NR9ZBRGSiB9uqk+6LccTwZ3vnZN3bH3b7qZ/3Uy/YOyOA0TV6NIEsb3mwmiipgqAUAKGUaU0ESxw8boeQ3x/wTIY3QjCdZolr46ue2gbUDiKdTooWkGM0v0eg4TqFVvk782/e9J6RYdTBqKz1Hg/2EK/DJ9p7j9B3WGqaPZGgAA&quot;"/>
    <we:property name="creatorSessionId" value="&quot;e6f8aa50-6ac9-4b8e-bf4b-d3c1ff0b37ea&quot;"/>
    <we:property name="creatorTenantId" value="&quot;a8eec281-aaa3-4dae-ac9b-9a398b9215e7&quot;"/>
    <we:property name="creatorUserId" value="&quot;100320029ADBBB99&quot;"/>
    <we:property name="datasetId" value="&quot;5e95a645-f61b-48ac-99ac-62d9a14c01fb&quot;"/>
    <we:property name="embedUrl" value="&quot;/reportEmbed?reportId=36e255f3-1bb3-4801-bfd1-f172dd20cb24&amp;config=eyJjbHVzdGVyVXJsIjoiaHR0cHM6Ly9XQUJJLVVTLU5PUlRILUNFTlRSQUwtRi1QUklNQVJZLXJlZGlyZWN0LmFuYWx5c2lzLndpbmRvd3MubmV0IiwiZW1iZWRGZWF0dXJlcyI6eyJ1c2FnZU1ldHJpY3NWTmV4dCI6dHJ1ZX19&amp;disableSensitivityBanner=true&amp;storytellingChangeViewModeShortcutKeys=true&quot;"/>
    <we:property name="initialStateBookmark" value="&quot;H4sIAAAAAAAAA+1YbW/bOAz+K4E/BwfJb7L7zfGlwGHt1luGfTkUAS3RiVfFMmS7a1bkvx9tp+v1bd2lWJdu/ZDEomiJfPiQonLpqKKuNKzfwgqdA2dizNkK7NmIO2On3MrevXtznLx/M3+bHE9JbKqmMGXtHFw6DdgFNh+LugXdrUDCf07HDmh9AotulIOucexUaGtTgi6+4KBMU41tcTN28KLSxkK35KyBBrtlz0mdxrQ3/8OjHUE2xTnOUDaDNM6Bx16OUgQQhpLJWDJSqweF3rJ7Vbql++1TUzZQlLRNJwukdJEzHyT4gBhxEKKT54VutirZenpRWfKOfF5XHSqJOodSonJ6FyzWg8WXTmp0u+qfpjfkM9Naie8x76fKpmjWtMxypWC+grnLXNZ9+fPc2HllPqOdZ4WzIYROrCH8eu0eCHpxvkaw/eTSfE4tEm7KOWCb8VfzUhItjC0k6Ge1UBso51VrK1PjXEOG+ptmPohislhYXECzHU6f1wFYmbZs+qnDttzSLrjryClJ6qJc6C2trxn2YfBPE8nSJdimy5vsExG0oxO9ZaxCO1n3jPqzsFfUdse3XNpPHDanV0lJb3z6T9ptaTf49ZyZcLrpFFigPI/yPQDuhZHPwffY7pl8jFC3Fn+MAx9MA3qUVJWmHB3w24FfMNieglVT5omQpUEyIc9FEE2CMEnc+DCehqkbiMmuDHx+FLpgjp1YZCB9n6KomOSB9FgYvVbl16p8qxrxHbJG9pb+anWZ70NdvpdpQ3HOs1CpMBN+xmXsZxJAPqHN2sMA3NMg/PzUTztD1/O+v9/lgPlCtf8Yqtt58nNZdtOpgV48yxCCEGMFnhsLn4ngCWf/S6PX68H3MJqdDQ+eeo9mwLItlUV1gmRM2dAdVZ6hSn/JE2SPO3sR8hh4HriMi5hJ5gex323yzdA1eNFk5uJmhIbe0s+CmKFiMVcQcyYA9/SekJwvRkcUsVFyHbHf7JJwF4LhhiAjjlkUiVDSrY8h83js7mkUU6iXpm1GM6oYu53DLzyGtwEYIihCEbvoCZfTXV36EgV7wh3vh5Pwajj6CLr9LcN4LwpDLCMpAxe5F4aYcea7fgYv9F/U742imulCot0qvbQ24C4K140A+5qgkchdEBF9pOd6KkP+eFO91/9yPBrc2YqausPev8l69vfR5C/uB5EbUo1ioRvcbSaYygOuMgCWS9fjjIfK32+MntYQ/0+AeoyuJc4K7aKvTnQc1BVIPIESe2iqwcwCez3CBErV2dQ/2+73qKBNB5OG4kM9nh1q0Lgzssg0fqf+0Fhu/gXqw/swARsAAA==&quot;"/>
    <we:property name="isFiltersActionButtonVisible" value="true"/>
    <we:property name="isVisualContainerHeaderHidden" value="false"/>
    <we:property name="pageDisplayName" value="&quot;Page 1&quot;"/>
    <we:property name="pageName" value="&quot;9fa193fec75a66c0c9c0&quot;"/>
    <we:property name="reportEmbeddedTime" value="&quot;2025-12-07T18:11:09.025Z&quot;"/>
    <we:property name="reportName" value="&quot;Project2_G8&quot;"/>
    <we:property name="reportState" value="&quot;CONNECTED&quot;"/>
    <we:property name="reportUrl" value="&quot;/groups/me/reports/36e255f3-1bb3-4801-bfd1-f172dd20cb24/9fa193fec75a66c0c9c0?bookmarkGuid=f63cb9b3-c84c-4223-abdc-f534523e2673&amp;bookmarkUsage=1&amp;ctid=a8eec281-aaa3-4dae-ac9b-9a398b9215e7&amp;fromEntryPoint=export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358580C-5711-1345-B122-4977D86DE1AE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2C8585&quot;"/>
    <we:property name="bookmark" value="&quot;H4sIAAAAAAAAA+1abW/bOBL+K4a+7BffHUVRIrnf0rR7zWFbFJtc74BFYQzJoa2NLBmSnJct/N9vJDmtE8sv20Vsb64okMLikJyXhzMPR/ocuLSaZXD/HqYY/Bi8KorrKZTXgzAYBnn3LDaOSWDgODDkyukYGI0Wszot8ir48XNQQznG+mNazSFrFqKHv34aBpBlH2Dc/PKQVTgMZlhWRQ5Z+jt2wjRUl3NcDAO8m2VFCc2SlzXU2Cx7Q+L0m1QI/x7RjmDr9AYv0dbdU8WFt5HSgMZqb4D7qFG76gRazXpFmqXb7c+LvIY0p22aZ0bJOHTKCKZ4EpKoTlzzvErzcbZU+Ovcq/tZ45wa72pT3DX+ML/Rxs1KiwUZZDxIZT1YJdF7D8JJ/PbVQi1iCTp2znovZey58c1sn2b1g/r3b+5mJXme4tGtduZuILfogta9JVadNz8H7xCqedmq8+bRwGUxLy3+gu3ab/I6re9pncnUwWgKI844a/6IkS/K0ay4xXJk0qDR70NZUHBb6bfpeDL4+erj4HICtEczOiluz0ukqJI/2eITPdnqBQulWw49cgT9KB2Wr+5bI1+n5QMS+PCJHYc1kCwiCRFrlyDhxkLkrOReGXnKIXp9dfGyQ7Rq4DJEoXGaMYuAaHWCPpThiYbo7GY8+CWtrgc/ZTCuXmCI1gzsQuSRJbFOhGSJ48ZExnC7FqKuWH0OQgqlTrg0DrSRNCmWvHm+LFy9w8OHuJ6TJ8dFmdrWQY9De15k82n+PIa3VYwmju4RyrXAhm3t+ArCpSlckV+M9oIDR8+tMkp8NWUjRJ/TjjS3xbQveQy/aI0WwkgkwjFGdSuMURp+ZK2z4nbUaT7yBLyt6jutteDk+oTbxPpIsthswk+Hz0axjw+shc7TT2UxbcO4pFcTktxX8WHQHWQ66sPgPxNsDuKvjXNyl9ZLj1w88VK1FNnDf92PVqcegBb5qIZrzEe2s/KehEiNj5DNW3ZHu/ycksFd3mkf08wfzmazsrhB90MrvkHoNebpUuRTe+wPffr6jNuMAkAhBEMdqUSht6EzOjo2iOubUT6fIoFvq+rcxkohsliq2BrBYw9wZNVLSvntyatGtpjndb/+R07RWQH5aDYvZ0WFowwMZlvVPIojXZ1uwcBOdnCN96/LtLlh/SGOED7lCIfN1R1HSKiqGzBhEimQMiR4+/XL0ANHULFyLqaDgEzyRDvLmFnhCL3Df02OYKVKrBOaCm4YWnBRGLHT5wiR56gYMm4xCq1wztDN9nuR3bfInmoFDVdCHCdSAMHSUf2UwgudtH2a49JAyvAw3VyBHtIDcUAigCYWnoisSehq//9AAXsL4B7QfEunfZBOW3xOMa+38sBWmDaxE6hwqyTpm+YEEipoW+XOoZr8rZjXg/LJhMOfkr0oxM4qXdH5IjPPJ1DWTyt01w2lLX9b6Xf+d//o/9mU/qltTHqmHdLhiJX1iWRCWi021mKPXjCvDUvASA2M2Cms1OLe4d154nnbFMtk25clAghNorl2CQs1aKawqbhf7ekd/lPJA04wecBTl1V4t1+2+FeR7kgR7yDDIx3gzor1mAuOTgLTyKIInJEYa7sS897hlx9zrCd5ahsd96sTaTUDmrA9+Ond0UjOqj3rGEi8CiMbAYNYJhG6BLp3O0sM9A6fFAbeF/W6354FGDDG0bgs5rP9gPHv/DovbvMvUT84uV1Rdz3uKrSRALTCAt0ThWU2Wa1fvcMnFfdnCXEJFve8ubTtCsgHF6QT/fePwVkG1TUM3kPDZbZmg7OKZmyVeJWBvR4U5eDMd7s8bLc7y5Am7+ZZnc6y7Up0eg7ewi2knQEfwKY+tYOLKoPcYXmkfLWMwVPILnYRzLpEnMJsL275z/ZcPDe/fJQwWgMSJ2QcO8WjRDFDDDOEze0er1hoBSdBpSMeWRtHbpVi9g0fvd3TxzXoAh1w6SwAs80/HTIdEq1YMaZ3+OjGLDt2ho7Dvp2rCBTX4FFzaZpXRRrtPu+JDkD8IRuVzdcoW7vsEgWznhnTED9GFyKzT3vjINoPrtpPc77l7jmG+RhP89Xxk9B0XeGYS4UclPGQxHEYW+/NWprY++X+8bq7+7QFstQSeViNTUC1btz620ENrYmzbscUu/HCtcPYemDDmzma4Zb0i3RIq4v8hlZAd4lZF+p3u1dpPugKOurWfIuVPWBkTaOqpuRUX7aGdhvsWLn9imy59GJTlfrCQQ4bw65Uhc44YyKlQhdxa9q33zsxeEpV5zv4/grgW3ZYWj8xTaUntowwF8YMXKS1PlnIbeMGpwK9lw2dxxHoIORUJKQBKRCYVwpCJnZXzqO9Gt1yQ/8OoAMUvrX7GRehiSWAVcJqFkrwEf924vWszPGqqIkTE38kHEDnuZf3ZWWvkYuum9aP/GJeVzOw+AFy7MErBajpbbg/hNLF4n8j9dVrXDAAAA==&quot;"/>
    <we:property name="creatorSessionId" value="&quot;8cd8fc73-a419-4476-8156-b6ccd922effa&quot;"/>
    <we:property name="creatorTenantId" value="&quot;a8eec281-aaa3-4dae-ac9b-9a398b9215e7&quot;"/>
    <we:property name="creatorUserId" value="&quot;100320029ADBBB99&quot;"/>
    <we:property name="datasetId" value="&quot;5e95a645-f61b-48ac-99ac-62d9a14c01fb&quot;"/>
    <we:property name="embedUrl" value="&quot;/reportEmbed?reportId=36e255f3-1bb3-4801-bfd1-f172dd20cb24&amp;config=eyJjbHVzdGVyVXJsIjoiaHR0cHM6Ly9XQUJJLVVTLU5PUlRILUNFTlRSQUwtRi1QUklNQVJZLXJlZGlyZWN0LmFuYWx5c2lzLndpbmRvd3MubmV0IiwiZW1iZWRGZWF0dXJlcyI6eyJ1c2FnZU1ldHJpY3NWTmV4dCI6dHJ1ZX19&amp;disableSensitivityBanner=true&amp;storytellingChangeViewModeShortcutKeys=true&quot;"/>
    <we:property name="initialStateBookmark" value="&quot;H4sIAAAAAAAAA+1aW3PbthL+Kxq+9EU9BwRBAuib46QnPq3TTOymnelkNAtgIbGmSA1J+dKM/3uXpJzIFnVpOrZUN5MZZ0QsgL182P2w5MfApdUsg5s3MMXgu+BFUVxMobwYhMEwyBfPfvrph9Ojdz+M3hydvqLHxaxOi7wKvvsY1FCOsX6fVnPImhXo4W8fhgFk2VsYN788ZBUOgxmWVZFDlv6BnTAN1eUcb4cBXs+yooRmybMaamyWvSRx+k17h/+JaEewdXqJZ2jr7qniwttIaUBjtTfAfdToW3UCrWa9Is3S7fbHRV5DmtM2zTOjZBw6ZQRTPAlJVCeueV6l+ThbKPx57vnNrPFKjde1Ka4bf5jfaeNmpdtbMsh4kMp6sEqi9x6Ek/jlq4VaxBJ07Jz1XsrYc+Ob2T7N6jv1b15dz0ryPMWjW+3IXUJu0QWte0usOm9+DE4RqnnZqvPq3sBZMS8tvsN27Vd5ndY3tM5k6mA0hRFnnDV/xMgX5WhWXGE5MmnQ6Pe2LCi4rfTrdDwZ/Hj+fnA2AdqjGZ0UV8clUlTJn+z2Az3Z6AULpVsM3XME/Sgdli9uWiNfpuUdEvjwgR1PayBZRBIi1i5Bwo2FyFnJvTLykEP08vzkeYdo2cBFiELjNGMWAdHqBH0owwMN0dHlePAurS4G32cwrp5hiFYM7ELkkSWxToRkiePGRMZwuxKirkp9DEIKpU64NA60kTQplrx5vqhYvcPDu7gekyfHRZna1kH3Q3tcZPNp/jiGt1WMJo5uEMqVwIZt7fgMwoUpXJFfjPaCA0fPrTJKfDZlLUQf0440t8W0L3kMP2mNFsJIJMIxRnUrjFEavmets+Jq1Gk+8gS8jeo7rbXg5PqE28T6SLLYrMNPh89Gsfd3rIXO0/dlMW3DuOBVE5LcVfFh0B1kOurD4JcJNgfxt8Y5uUvrhUdOHnipWojs4L/uR6tTD0CLfFTDBeYj21l5Q0KkxnvI5i27o11+TMngLu+0j2nmN0ezWVlcovumFV8j9BLzdCHyoT32T336+oxbjwJAIQRDHalEobehMzraN4jry1E+nyKBb6Pq3MZKIbJYqtgawWMPsGfVS0r57cmrRraY53W//ntO0VkB+Wg2L2dFhaMMDGYb1dyLI12dbsDAVnZwgTcvy7S5Yf0ljhA+5AhPm6s7jpBQVTdgwiRSIGVI8Parl6E7jqBi5VxMBwGZ5Il2ljGzxBF6h/+ZHMFKlVgnNBXcMLTgojBih88RIs9RMWTcYhRa4Zyhm+3XIrtrkT3UChouhThOpACCpaP6KYUXOmn7NPulgZThYbq+At2lB+KARABNLDwRWZPQ1f7fQAF7C+AO0HxNp32QTlt8TjGvN/LAVpg2sROocKMk6ZvmBBIqaBvljqGafFvM60H5YMLTn5KdKMTWKl3R+SIzjydQ1g8rdNcNpS1/X+p3/rp79P9uSv/QNiY90w7pcMTK+kQyIa0Wa2uxRy+Y14YlYKQGRuwUlmpx7/D2PPG4bYpFsu3LEgGEJtFcu4SFGjRT2FTcz/b0Dv+t5AEHmDzgocsqvN4tW/y/SLekiFPIcE8HuLNiNeaCo5PANLIoAmckxtouxbx3+PnHHOtJntpGx93qRFrNgCZsDn56vTeSs2zPKgYSr8LIRsAglkmELoHu3c4CA73DB4WBN0W96rdHAQaMcTQui/lsN2D8nF/kxVX+KepPTm6X1F2NuwptJACtsED3RGGZTZbrV+/wQcX9UUJcgsUdby5tuwLywQnpRP/9d3CUQXUBgzfQcJmN2eCoohkbJV5kYC8GRTk48t0ud9ttzzKkyek8q9NZtlmJTs/Ba7iCtDPgLdjUp3ZwUmWQOyz3lK8WMXgI2dttBLMuEacw24lb/q89F4/NL+8ljNaAxAkZx07xKFHMEMMMYX27xysWWsFJUOmIR9bGkVummH3De2/39HENukAHXDoLwGzzT4dMh0QrlozpHd67MYuOnaHjsGvnKgLFNXjUXJrmVZFGu8t7oicg/pCNyuZrlI1ddomCWc+MaYgfowuR2aW98STaD87bT3O+5O45hvkYD/PV8YPQdF3hmEuFHJTxkMRxGFvvzUqa2Pnl/v66u7u0BbLUEnlYjk1AtW7c+ttBDa2Js27HFLvxwrXD2HpgzZs5muEW9It0SKuT/JJWQHeGWRfq0+2rNB90BR11a77Fyu4wsqJRVVNyqs9aQ7sNtqzcfkW2WPp2XZX6xEGeNoZdqQqdccZESoUu4ta0b7+3YvCQqs5X8P0TwLfosLR+YppKT2wZYS6MGbhIa32wkNvEDQ4Fes8bOvcj0EHIqUhIA1IgMK8UhExsr5x7ezW64Yb+FUBPUPhW7mdchCaWAFYJq1kowUf8y4nXozLH86ImTkz8kXAAneee35eVvUbedt20fuQX87qagcW3kGMPXilATW/D7Vh7h423UpP9hVrd/PkT63i20IQwAAA=&quot;"/>
    <we:property name="isFiltersActionButtonVisible" value="true"/>
    <we:property name="isVisualContainerHeaderHidden" value="false"/>
    <we:property name="pageDisplayName" value="&quot;Page 2&quot;"/>
    <we:property name="pageName" value="&quot;824fc389aebc9fba2f31&quot;"/>
    <we:property name="reportEmbeddedTime" value="&quot;2025-12-07T18:12:26.149Z&quot;"/>
    <we:property name="reportName" value="&quot;Project2_G8&quot;"/>
    <we:property name="reportState" value="&quot;CONNECTED&quot;"/>
    <we:property name="reportUrl" value="&quot;/groups/me/reports/36e255f3-1bb3-4801-bfd1-f172dd20cb24/824fc389aebc9fba2f31?bookmarkGuid=0762b503-be6a-4c77-b6b5-e6d0329e2d36&amp;bookmarkUsage=1&amp;ctid=a8eec281-aaa3-4dae-ac9b-9a398b9215e7&amp;fromEntryPoint=export&quot;"/>
    <we:property name="isFooterCollapsed" value="true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994CCE9C-9A64-714F-8D34-56DEDCD5D918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+1bbW/bOBL+K4KAw35x96h3qbgvTppegqZpkGS7HxaFMSRHtjYy5aPktL4i//2GlN0mjt/qTWL3sihQ1NRwXp4ZPhxS6ldXFvWohMkZDNF97R5U1fUQ9LXjuR1XtWNh5CdMMvBixmMRMRFx87QaNUWlavf1V7cB3cfmY1GPoTSKaPCPTx0XyvIc+uZXDmWNHXeEuq4UlMV/sRWmR40e423HxS+jstJgVF420KBRe0Pi9Jtc8H4NyCKIprjBSxRNOxrGwLM0BJmhl3hJwCMwYnUrYD1bKGJUW/OHlWqgUGTGjGWIPuQeCxnEvieYB1luxutC9cupw9/nXk1GBpwGvzS8+mLw4H+SYaPp9pYCkiGXwot5HqboMZbHeR6Z2XlRNlODfHL0ZaQJK0Kw1daVN6AEStcCorFu4//qvkeox9qicnTvwWU11gIv0Hp6pJqimZCewVBCbwg9n/nM/BX28kr3RtVn1D1euMa/c11ROqz0VdVA6XRHo7IQ0EJnJAbV50ONlAvpvma3n2hkJRLQ+n4IWh6xIInZYdQ9iNMwidKDKO52/extdhQf+lFycB8t+qEl6oOJReJNoWcJ9jtzwT4/ChQ2SbEwEcIPY57lKTKRYcDZnuaye9N3TitQTndYjVXzEhP5EII2i76kpYjC40GWen6GIGFvV+SHq+6p8+bo7KR7evkSc9iG7lx0r46cf3zLIEcuEylkJvMkQS8Ic+HtaQaPT/597FycXL5zLo+7F20QLy6Li0BoM+lBFLEoiYI0YWEQp5kX5MszOWtEckHbtweB4GnEfE+KjFHc0zwfEqz9ShN5lzTYKjJ6Ps66CIr9ra6GVuO03RmQ5Kaxddw2K5S3jvv7AA1opIl6CFk0U9BO1H0g66lIOR6qNRC3P6xPcyiWxGW90ViPqhp7JXAsSYJ8+Ajl2LZaZOK0oGjbCrLDNO2XQ6gHr6px42jMC0WFRKX2i526ZMJxNUSnGI50dYNDVM16YfJKDKDGlZIXc+Y/2SKYX40bgbRlHS5EcH41dnbMGPOU98NsIcpxTeijbKE8HIBu9pIWHpL7rLcnoT/vdO/TJT3ZfBU9ZoF8avt4JnMfA/CS0Iuy3E/9dEXXMGWqgIsEY8Y8xr2EZYwF9si0R0x1VjUPoXwS+gKbz14D16h6YpbRjRjsQ0POr+SWb4Ty3JSyLKotWKXb72vswywzR3sQw9uxmjJDtCqk+4X8fOAXStDu0+Og5DZEORgrSTR5juSIai4bENcoD0D/Jcbc9yzunmTvZ61lV4/HIY8TkWaBDHMex7gBu8YhgzDLRRKL0E8YS2Ts7xe7PgmRSlQFlD0q9JrybXqqTRvBqizBDq/kUlpCFIED329AHJuyUYnN6g5vOnNQ1A0V0krRN8ibV031qi0Gx974rZxwRPariWlHN9L/m7pBXeQF8JJ6WUWZG9pQdtR5Ls7Zz7RJLItg5RaxloJlpcbNz8m3GwGye7ZdwhaWdbMoxAySABGlz3ggYp6uZd0cJUvDgCdBGlFrGxDvvtiedtsjuW1onX86v6lrVX1WK5mslZ0aWSlJcc9Ym1hvZy3xpqfsaT1FiWA84imGPIiAIZNR9lLrSQONb1RBZ2BIxTmGz1AUoKiWzkHQfieck7qkzmrNeWn9iao7RIO6ck4ICWugW0J9DU5reWfVNYVoeT0lkZBJGGIS8kgSu3EB8FLraetW8Qe7rRNVj3MqvsJMEFAP1vCU0zrmtI5t38gtm/S+0k0f+mZCPdamk7IWUe6sbP8/GkCUvbyE/lyfw36+u4ENgH5SEivqa4tk3RPbvp6VaM5kVW1p5UrjTO5n7KOX1tXS/pn8KKFQBzu6E+48a/E+z476/CW/m5OPXeigjCn7iVG70+qqtP+6U1lUeyXeYNkK/GeMekIeWSHryYh2mKAnoYEam18X1AkpKGp76zKqzao23zjREDlmAnqHkx/Y5B/1jYbx67xQ6o5T9Wllrj9nH2Ktj/duje5BoHO3io8RoV0YexDa91PBI8Q0vwz3Ib6H1PAosS4igCXhrrZFk3TVNu0zYGYNtBqXZccVg6KUGpWFal5kw9fhxupV1acN/5sb26j9V8TePaa+3wfF7Nb3URT6pwt1ES+3f9rvQoSXJUkSc8win8k8ZVkSL7+Z2v0XPqdXH53TD92zF/mR1gME2hymSSKDNBR5HHhRIDDyfL59Dp/61dkNTexNEPQ2GazLQqC+lxx3iLpvATd0ZEMctRYLbJ9X0j5Gi8CStyQ0Q04vCG/Nmjkxp2Hy6hLLNtfv12sxy8udHnlvl7TTd9bscwLdXkP7TKSR4ExkWRB5XhbycMVHYLssFLs9TWiXkovuoP4ukyeBuS2SAPIAMghoL/B5HnkhpsnaItnV5QM2A1UIM/PvKnkWkNsrvdvFmFXjph5RD30OChdgZ0+D0iRnZeT2/658C/329n+NDtzEMzMAAA==&quot;"/>
    <we:property name="creatorSessionId" value="&quot;ab6445cd-6c71-4a79-9afb-d23607a6eaed&quot;"/>
    <we:property name="creatorTenantId" value="&quot;a8eec281-aaa3-4dae-ac9b-9a398b9215e7&quot;"/>
    <we:property name="creatorUserId" value="&quot;100320029ADBBB99&quot;"/>
    <we:property name="datasetId" value="&quot;5e95a645-f61b-48ac-99ac-62d9a14c01fb&quot;"/>
    <we:property name="embedUrl" value="&quot;/reportEmbed?reportId=36e255f3-1bb3-4801-bfd1-f172dd20cb24&amp;config=eyJjbHVzdGVyVXJsIjoiaHR0cHM6Ly9XQUJJLVVTLU5PUlRILUNFTlRSQUwtRi1QUklNQVJZLXJlZGlyZWN0LmFuYWx5c2lzLndpbmRvd3MubmV0IiwiZW1iZWRGZWF0dXJlcyI6eyJ1c2FnZU1ldHJpY3NWTmV4dCI6dHJ1ZX19&amp;disableSensitivityBanner=true&amp;storytellingChangeViewModeShortcutKeys=true&quot;"/>
    <we:property name="initialStateBookmark" value="&quot;H4sIAAAAAAAAA+1aW2/buBL+K4KAg31xd6m7VJwXJ3U3QS4Nkmz34aAweBnZ2tCUDyWl9Rb572dI2dvE9a0+SexsFgWCih7O5ZvhxyGlr64oqrGkk3M6Avete1CWNyOqbxzP7bhqOvbhw8lZ9/Kkf9496+FwOa6LUlXu269uTfUA6o9F1VBpNODgfz51XCrlBR2Yp5zKCjruGHRVKiqLP6EVxp9q3cBdx4UvY1lqalRe1bQGo/YWxfEZbXs/B2iR8rq4hSvgdTsaxpRlaUhFBl7iJQGLqBGrWgHr2UIRo9qaPyxVTQuFZsxYBuDT3CMhobHvceLRLDfjVaEGcurwt7nXk7FBpYYvNSu/GDzYH2jYaLq7w4BEyAT3YpaHKXiE5HGeR2Z2Xsh6apBNel/GGrFCBFttXXFLFQfhWkA0VG38X90zoFWjLSq9Bz9clY3mcAnW056qi3qCeoYjQfsj2veJT8yfsJ+Xuj8uP4Pus8I1/l3oEtNhpa/LmkqnOx7LgtMWOiMxLD8fasBcCPctufuEIyuRoK3vh1SLHgmSmBxG3YM4DZMoPYjibtfP3me9+NCPkoOHaOGDFqAPJhaJd4WeJdjvzAX7/Chg2ChFwoRzP4xZlqdAeAYBI3uay+7twDktqXK6o7JR9WtM5PcQtFn0BS5F4B4LstTzM6CC7uuKfNc7P+6eOpfd657zr9eYw3kA2gwyYCIRXGQiTxLwgjDn3p5m8Oj41yPn8vjqxLk66l6+0iwuAqHNpEejiERJFKQJCYM4zbwgX57JaQeC6cbt26MBZ2lEfE/wjGDc0zwfIqyDUiN5SxxsFRk9H2ddBMb+Xpcjq3Ha5wxRctPYOm6bFcxbx/19CAY01IQ9hCjqKWjH6iGQ1VRENiO1BuL2wfo0h6JELuuPGz0uK+hLykCiBPrwkcrGtlpo4rTAaNsKssM47adDWg3flE3taMgLhYWEpfaTnbpkwlE5AqcYjXV5CyNQ9Xph9IoPaQUrJS/nzH+yRTC/GjcCacs6XIjg/GrsvHTO57KpEH0QLZSHQ6rrvaSF78l91tuj0B/3uvfpkp5svooes0A+tX08EbkPAfWS0Iuy3E/9dEXXMGWqgPEEYkI8wryEZIQEzNsvpjov6++hfBL6ojaf/ZregOrzWUY3YrAPNTq/klv+IpTnppRlUW3BKt3BQMOAzjLT24MY3jdqygzRqpAeFvLzgV8ojrtPn1EltiHKYaME0uQFoCOqvqopvwFxQPX/xZj7nsXdk+zDrLXs6rE4ZHHC0ywQYc7iGDZg1zgkNMxynsQ89BNCEhH7+8WuT0KkAlRBZR8LvcJ8m55q00awlJLa4ZVciksII3DotxsQx6ZsLKFe3eFNZw6LqsZCWin6Dlj9pi7ftMXg2Bu/lRN6aL+cmHZ0I/2/qVvQRV5QJrGXVZi5kQ1lR53n4py9pE1iWQQrt4i1FCxK1dQvk283AmT3bLuELSzrZlEIGU0CABA+YQGPWbqWdXMQJA0DlgRphK1tgLz7anvabY/ktqF1fnF+Uzeq/KxWMlkrOzWyUhLjnrE2st7OWuJNT9nTeooSTljEUghZEFECRETZa60nTXF8owo6p4ZUnCP6mRYFVVhLF5Tjfsed40piZ7XmvLT+RNUdgUFdOceIhDXQlbS6oU5reWfVNYVoeT0lERdJGEISskgguzFO6Wutp61bxR/sto5V1eRYfIWZwGk1XMNTTuuY0zq2fSO3bNJZqesBHZgJVaNNJ2UtgthZ2f49GkAQ/VzSwVyfQ17e3cAGQD8piRXVjUWy6vNtX88KMGeysrK0cq1hJvcS++ildbW0f0Y/JC3UwY7uhDvPWrzPs6M+f8nv5uRjFzpVxpT9xKjdaXUp7f/uVRbWnoRbkK3AfxvQE/TICllPxrjDBH1Ba1pB/fOCOkEFRWVvXcaVWdXmGyccQsdMQCcw+YFN/lHfaBi/Lgql7jlVnZbm+nP2Idb6eO/X6B4EOner+BgR2oWxB6F9OxU8Qkzzy3Af4vueGh4l1kUEsCTc1bZwki7bpn0GzKyBVo2UHZcPCyk0KAvVvMiGr8ON1etygBv+X25so/bfETl5TH2/D4vZre+jKPRPF+pCXm7/td+FcC9LkiRmkEU+EXlKsiRefjO1+y98Tq8/OqcfuudXr/bznvsItDlMk0QEacjzOPCigEPk+Wz7HD71q7NbnNifANXbZLCSBQf9IDnuCPTAAm7oyIY4bi0W0P5eCvszWASWvCXBGWJ6QXhn1syxOQ2jV1cg21yfrddilpc7PfLeLWmn763Z5wS6vYb2CU8jzgjPsiDyvCxk4YqPwHZZKHZ7muAuJRbdQf1TJk8Cc1skAc0DmtEA9wKf5ZEXQpqsLZJdXT5APVQFNzP/qZJnAbm90rtbjFnZ1NUYe+gLqmABdvY0KExyNoq8Y7JVMPlDSN3d/Q8XwmguWzMAAA==&quot;"/>
    <we:property name="isFiltersActionButtonVisible" value="true"/>
    <we:property name="isFooterCollapsed" value="true"/>
    <we:property name="isVisualContainerHeaderHidden" value="false"/>
    <we:property name="pageDisplayName" value="&quot;Page 3&quot;"/>
    <we:property name="pageName" value="&quot;46ab984ad9e17173b5a3&quot;"/>
    <we:property name="reportEmbeddedTime" value="&quot;2025-12-07T18:15:46.972Z&quot;"/>
    <we:property name="reportName" value="&quot;Project2_G8&quot;"/>
    <we:property name="reportState" value="&quot;CONNECTED&quot;"/>
    <we:property name="reportUrl" value="&quot;/groups/me/reports/36e255f3-1bb3-4801-bfd1-f172dd20cb24/46ab984ad9e17173b5a3?bookmarkGuid=76a7543f-fda8-452b-b5a7-74fcf8c3c015&amp;bookmarkUsage=1&amp;ctid=a8eec281-aaa3-4dae-ac9b-9a398b9215e7&amp;fromEntryPoint=export&quot;"/>
  </we:properties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804</Words>
  <Application>Microsoft Macintosh PowerPoint</Application>
  <PresentationFormat>Widescreen</PresentationFormat>
  <Paragraphs>213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Aptos</vt:lpstr>
      <vt:lpstr>Aptos Black</vt:lpstr>
      <vt:lpstr>Aptos Display</vt:lpstr>
      <vt:lpstr>Aptos SemiBold</vt:lpstr>
      <vt:lpstr>Arial</vt:lpstr>
      <vt:lpstr>Calibri</vt:lpstr>
      <vt:lpstr>Georgia</vt:lpstr>
      <vt:lpstr>Gill Sans Ultra Bold</vt:lpstr>
      <vt:lpstr>Helvetica</vt:lpstr>
      <vt:lpstr>PT Sans</vt:lpstr>
      <vt:lpstr>Times New Roman</vt:lpstr>
      <vt:lpstr>ui-sans-serif</vt:lpstr>
      <vt:lpstr>Office Theme</vt:lpstr>
      <vt:lpstr>DECODING BORROWER  BEHAVIOR</vt:lpstr>
      <vt:lpstr>PowerPoint Presentation</vt:lpstr>
      <vt:lpstr>PowerPoint Presentation</vt:lpstr>
      <vt:lpstr>THE LENDING LANDSCAPE AT A GLANCE</vt:lpstr>
      <vt:lpstr>PowerPoint Presentation</vt:lpstr>
      <vt:lpstr>NOW THAT WE KNOW WHERE THE MONEY GOES...</vt:lpstr>
      <vt:lpstr>PowerPoint Presentation</vt:lpstr>
      <vt:lpstr>PowerPoint Presentation</vt:lpstr>
      <vt:lpstr>PRIMARY GOALS</vt:lpstr>
      <vt:lpstr>NOW THAT WE KNOW WHO GETS DENIED...</vt:lpstr>
      <vt:lpstr>PowerPoint Presentation</vt:lpstr>
      <vt:lpstr>AREAS OF GROWTH</vt:lpstr>
      <vt:lpstr>WHAT THE DATA REVEALS ABOUT LOAN DENIAL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Harikhumar Prabhakaran</cp:lastModifiedBy>
  <cp:revision>22</cp:revision>
  <dcterms:created xsi:type="dcterms:W3CDTF">2025-12-07T18:02:20Z</dcterms:created>
  <dcterms:modified xsi:type="dcterms:W3CDTF">2026-01-28T05:50:25Z</dcterms:modified>
</cp:coreProperties>
</file>